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337" r:id="rId3"/>
    <p:sldId id="356" r:id="rId4"/>
    <p:sldId id="360" r:id="rId5"/>
    <p:sldId id="338" r:id="rId6"/>
    <p:sldId id="361" r:id="rId7"/>
    <p:sldId id="339" r:id="rId8"/>
    <p:sldId id="340" r:id="rId9"/>
    <p:sldId id="362" r:id="rId10"/>
    <p:sldId id="341" r:id="rId11"/>
    <p:sldId id="342" r:id="rId12"/>
    <p:sldId id="343" r:id="rId13"/>
    <p:sldId id="344" r:id="rId14"/>
    <p:sldId id="347" r:id="rId15"/>
    <p:sldId id="348" r:id="rId16"/>
    <p:sldId id="349" r:id="rId17"/>
    <p:sldId id="363" r:id="rId18"/>
    <p:sldId id="352" r:id="rId19"/>
    <p:sldId id="353" r:id="rId20"/>
    <p:sldId id="354" r:id="rId21"/>
    <p:sldId id="351" r:id="rId22"/>
    <p:sldId id="357" r:id="rId23"/>
    <p:sldId id="355" r:id="rId24"/>
    <p:sldId id="358"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9953" autoAdjust="0"/>
  </p:normalViewPr>
  <p:slideViewPr>
    <p:cSldViewPr snapToGrid="0">
      <p:cViewPr varScale="1">
        <p:scale>
          <a:sx n="80" d="100"/>
          <a:sy n="80" d="100"/>
        </p:scale>
        <p:origin x="179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23/05/2017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319694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répondre à cette</a:t>
            </a:r>
            <a:r>
              <a:rPr lang="fr-FR" baseline="0" dirty="0"/>
              <a:t> problématique, nous avons décidé de créer Suspendons, une plateforme en ligne permettant à des sans-abris de bénéficier de services payant. Nous listons des services, vous faites des dons, ils les localisent.</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4012514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carillon: Reprends le principe de bons à échanger contre des services. Cette structure est essentiellement sur Paris</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Goodeed</a:t>
            </a:r>
            <a:r>
              <a:rPr lang="fr-FR" sz="1200" kern="1200" dirty="0">
                <a:solidFill>
                  <a:schemeClr val="tx1"/>
                </a:solidFill>
                <a:effectLst/>
                <a:latin typeface="+mn-lt"/>
                <a:ea typeface="+mn-ea"/>
                <a:cs typeface="+mn-cs"/>
              </a:rPr>
              <a:t>:</a:t>
            </a:r>
            <a:r>
              <a:rPr lang="fr-FR" sz="1200" kern="1200" baseline="0" dirty="0">
                <a:solidFill>
                  <a:schemeClr val="tx1"/>
                </a:solidFill>
                <a:effectLst/>
                <a:latin typeface="+mn-lt"/>
                <a:ea typeface="+mn-ea"/>
                <a:cs typeface="+mn-cs"/>
              </a:rPr>
              <a:t> Leader du </a:t>
            </a:r>
            <a:r>
              <a:rPr lang="fr-FR" sz="1200" kern="1200" baseline="0" dirty="0" err="1">
                <a:solidFill>
                  <a:schemeClr val="tx1"/>
                </a:solidFill>
                <a:effectLst/>
                <a:latin typeface="+mn-lt"/>
                <a:ea typeface="+mn-ea"/>
                <a:cs typeface="+mn-cs"/>
              </a:rPr>
              <a:t>view</a:t>
            </a:r>
            <a:r>
              <a:rPr lang="fr-FR" sz="1200" kern="1200" baseline="0" dirty="0">
                <a:solidFill>
                  <a:schemeClr val="tx1"/>
                </a:solidFill>
                <a:effectLst/>
                <a:latin typeface="+mn-lt"/>
                <a:ea typeface="+mn-ea"/>
                <a:cs typeface="+mn-cs"/>
              </a:rPr>
              <a:t>-to-</a:t>
            </a:r>
            <a:r>
              <a:rPr lang="fr-FR" sz="1200" kern="1200" baseline="0" dirty="0" err="1">
                <a:solidFill>
                  <a:schemeClr val="tx1"/>
                </a:solidFill>
                <a:effectLst/>
                <a:latin typeface="+mn-lt"/>
                <a:ea typeface="+mn-ea"/>
                <a:cs typeface="+mn-cs"/>
              </a:rPr>
              <a:t>donate</a:t>
            </a:r>
            <a:r>
              <a:rPr lang="fr-FR" sz="1200" kern="1200" baseline="0" dirty="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utilisateurs ont accès à des pubs pour des entreprises qui sont respectueuses. Ils font leur BA.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valider le bon fonctionnement du projet nous avons dressé son business model.</a:t>
            </a:r>
          </a:p>
          <a:p>
            <a:endParaRPr lang="fr-FR" dirty="0"/>
          </a:p>
          <a:p>
            <a:r>
              <a:rPr lang="fr-FR" dirty="0"/>
              <a:t>Les utilisateurs peuvent :</a:t>
            </a:r>
          </a:p>
          <a:p>
            <a:r>
              <a:rPr lang="fr-FR" dirty="0"/>
              <a:t>- Participer en finançant le projet via des dons (micro paiements) et ce en profitant du fait que </a:t>
            </a:r>
            <a:r>
              <a:rPr lang="fr-FR" dirty="0" err="1"/>
              <a:t>Suspen’Dons</a:t>
            </a:r>
            <a:r>
              <a:rPr lang="fr-FR" dirty="0"/>
              <a:t> soit créé en tant qu’association à but non lucratif (défiscalisation à hauteur de 70%).</a:t>
            </a:r>
          </a:p>
          <a:p>
            <a:r>
              <a:rPr lang="fr-FR" dirty="0"/>
              <a:t>- Mais aussi en regardant une vidéo publicitaire.</a:t>
            </a:r>
          </a:p>
          <a:p>
            <a:endParaRPr lang="fr-FR" dirty="0"/>
          </a:p>
          <a:p>
            <a:r>
              <a:rPr lang="fr-FR" dirty="0"/>
              <a:t>Celles-ci sont réalisées par les entreprises partenaires et les vidéos rapporteront dans un premier temps 0,08 euro / vue.</a:t>
            </a:r>
          </a:p>
          <a:p>
            <a:r>
              <a:rPr lang="fr-FR" dirty="0"/>
              <a:t>A raison de 500 vues par jour ceci représente un total de 14 500 euro accumulés au cour d’une année.</a:t>
            </a:r>
          </a:p>
          <a:p>
            <a:endParaRPr lang="fr-FR" dirty="0"/>
          </a:p>
          <a:p>
            <a:r>
              <a:rPr lang="fr-FR" dirty="0" err="1"/>
              <a:t>Gooded</a:t>
            </a:r>
            <a:r>
              <a:rPr lang="fr-FR" dirty="0"/>
              <a:t> a débuté en pratiquant ces tarifs mais à évolué pour rapidement passer à 0,50 euro / vue.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11</a:t>
            </a:fld>
            <a:endParaRPr lang="fr-FR"/>
          </a:p>
        </p:txBody>
      </p:sp>
    </p:spTree>
    <p:extLst>
      <p:ext uri="{BB962C8B-B14F-4D97-AF65-F5344CB8AC3E}">
        <p14:creationId xmlns:p14="http://schemas.microsoft.com/office/powerpoint/2010/main" val="160712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business model a été validé par un sondage ainsi qu’un micro </a:t>
            </a:r>
            <a:r>
              <a:rPr lang="fr-FR" dirty="0" err="1"/>
              <a:t>trotoire</a:t>
            </a:r>
            <a:endParaRPr lang="fr-FR" dirty="0"/>
          </a:p>
          <a:p>
            <a:endParaRPr lang="fr-FR" dirty="0"/>
          </a:p>
          <a:p>
            <a:r>
              <a:rPr lang="fr-FR" dirty="0"/>
              <a:t>Chiffres :</a:t>
            </a:r>
          </a:p>
          <a:p>
            <a:r>
              <a:rPr lang="fr-FR" dirty="0"/>
              <a:t>24,3 M de mobinautes / jour autrement dit d’utilisateurs mobiles.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66% des 15 – 34 ans utilisent leurs smartphones quotidiennement.</a:t>
            </a:r>
          </a:p>
          <a:p>
            <a:r>
              <a:rPr lang="fr-FR" dirty="0"/>
              <a:t>(</a:t>
            </a:r>
            <a:r>
              <a:rPr lang="fr-FR" dirty="0" err="1"/>
              <a:t>Médiatrie</a:t>
            </a:r>
            <a:r>
              <a:rPr lang="fr-FR" dirty="0"/>
              <a:t> 2016)</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1590054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Ambassadeurs</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15</a:t>
            </a:fld>
            <a:endParaRPr lang="fr-FR"/>
          </a:p>
        </p:txBody>
      </p:sp>
    </p:spTree>
    <p:extLst>
      <p:ext uri="{BB962C8B-B14F-4D97-AF65-F5344CB8AC3E}">
        <p14:creationId xmlns:p14="http://schemas.microsoft.com/office/powerpoint/2010/main" val="3021265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16</a:t>
            </a:fld>
            <a:endParaRPr lang="fr-FR"/>
          </a:p>
        </p:txBody>
      </p:sp>
    </p:spTree>
    <p:extLst>
      <p:ext uri="{BB962C8B-B14F-4D97-AF65-F5344CB8AC3E}">
        <p14:creationId xmlns:p14="http://schemas.microsoft.com/office/powerpoint/2010/main" val="2963924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19</a:t>
            </a:fld>
            <a:endParaRPr lang="fr-FR"/>
          </a:p>
        </p:txBody>
      </p:sp>
    </p:spTree>
    <p:extLst>
      <p:ext uri="{BB962C8B-B14F-4D97-AF65-F5344CB8AC3E}">
        <p14:creationId xmlns:p14="http://schemas.microsoft.com/office/powerpoint/2010/main" val="1136415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fld id="{830BD987-298D-41C7-B34E-50A1AA615580}"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592F96A1-DF04-4E12-9CC0-4564E3AD71F9}" type="datetime1">
              <a:rPr lang="fr-FR" smtClean="0"/>
              <a:t>23/05/2017</a:t>
            </a:fld>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2119844-AEA6-4074-AC65-DAD2201D9493}" type="datetime1">
              <a:rPr lang="fr-FR" smtClean="0"/>
              <a:t>23/05/2017</a:t>
            </a:fld>
            <a:endParaRPr lang="fr-F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p:cNvSpPr>
            <a:spLocks noGrp="1"/>
          </p:cNvSpPr>
          <p:nvPr>
            <p:ph type="title"/>
          </p:nvPr>
        </p:nvSpPr>
        <p:spPr>
          <a:xfrm>
            <a:off x="284265" y="217782"/>
            <a:ext cx="8866662" cy="1325563"/>
          </a:xfrm>
        </p:spPr>
        <p:txBody>
          <a:bodyPr/>
          <a:lstStyle/>
          <a:p>
            <a:r>
              <a:rPr lang="fr-FR"/>
              <a:t>Modifiez le style du titre</a:t>
            </a:r>
          </a:p>
        </p:txBody>
      </p:sp>
      <p:sp>
        <p:nvSpPr>
          <p:cNvPr id="3" name="Espace réservé du contenu 2"/>
          <p:cNvSpPr>
            <a:spLocks noGrp="1"/>
          </p:cNvSpPr>
          <p:nvPr>
            <p:ph idx="1"/>
          </p:nvPr>
        </p:nvSpPr>
        <p:spPr>
          <a:xfrm>
            <a:off x="284265" y="1730017"/>
            <a:ext cx="8866662" cy="39226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e la date 9"/>
          <p:cNvSpPr>
            <a:spLocks noGrp="1"/>
          </p:cNvSpPr>
          <p:nvPr>
            <p:ph type="dt" sz="half" idx="10"/>
          </p:nvPr>
        </p:nvSpPr>
        <p:spPr/>
        <p:txBody>
          <a:bodyPr/>
          <a:lstStyle/>
          <a:p>
            <a:fld id="{57E900C6-2806-4BE4-B4E0-1EE3E694771C}"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dirty="0"/>
              <a:t>/23</a:t>
            </a:r>
          </a:p>
        </p:txBody>
      </p:sp>
      <p:sp>
        <p:nvSpPr>
          <p:cNvPr id="8" name="ZoneTexte 7"/>
          <p:cNvSpPr txBox="1"/>
          <p:nvPr userDrawn="1"/>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fld id="{527FEB40-8229-4DD1-91E8-826606EBDFDB}"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fld id="{25EEED0D-3D5B-489F-A3A9-B37D802AC20B}" type="datetime1">
              <a:rPr lang="fr-FR" smtClean="0"/>
              <a:t>23/05/2017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fld id="{2E551D9B-6E26-4130-8499-A31C83793D7F}" type="datetime1">
              <a:rPr lang="fr-FR" smtClean="0"/>
              <a:t>23/05/2017</a:t>
            </a:fld>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fld id="{2328D134-6788-462A-AF9B-6661878F8E68}" type="datetime1">
              <a:rPr lang="fr-FR" smtClean="0"/>
              <a:t>23/05/2017</a:t>
            </a:fld>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13A8DD7-57B6-4536-8438-67EB837B4A8F}" type="datetime1">
              <a:rPr lang="fr-FR" smtClean="0"/>
              <a:t>23/05/2017</a:t>
            </a:fld>
            <a:endParaRPr lang="fr-F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24F2DBAF-3B08-4009-8758-0DFBC1DE05D7}" type="datetime1">
              <a:rPr lang="fr-FR" smtClean="0"/>
              <a:t>23/05/2017</a:t>
            </a:fld>
            <a:endParaRPr lang="fr-F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fld id="{1BF3A179-FF14-4182-A23C-F7C7E0BE76CD}" type="datetime1">
              <a:rPr lang="fr-FR" smtClean="0"/>
              <a:t>23/05/2017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fld id="{CFB900AF-85C0-4DE9-A832-AAAA77E4F053}" type="datetime1">
              <a:rPr lang="fr-FR" smtClean="0"/>
              <a:t>23/05/2017</a:t>
            </a:fld>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/23</a:t>
            </a:r>
          </a:p>
        </p:txBody>
      </p:sp>
      <p:pic>
        <p:nvPicPr>
          <p:cNvPr id="7" name="Image 6"/>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3.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10</a:t>
            </a:fld>
            <a:r>
              <a:rPr lang="fr-FR"/>
              <a:t>/23</a:t>
            </a:r>
            <a:endParaRPr lang="fr-FR" dirty="0"/>
          </a:p>
        </p:txBody>
      </p:sp>
      <p:sp>
        <p:nvSpPr>
          <p:cNvPr id="7" name="Espace réservé de la date 6"/>
          <p:cNvSpPr>
            <a:spLocks noGrp="1"/>
          </p:cNvSpPr>
          <p:nvPr>
            <p:ph type="dt" sz="half" idx="10"/>
          </p:nvPr>
        </p:nvSpPr>
        <p:spPr/>
        <p:txBody>
          <a:bodyPr/>
          <a:lstStyle/>
          <a:p>
            <a:fld id="{8E6BE370-1F2A-4DEB-863F-9CE0632FCC06}" type="datetime1">
              <a:rPr lang="fr-FR" smtClean="0"/>
              <a:t>23/05/2017</a:t>
            </a:fld>
            <a:endParaRPr lang="fr-FR" dirty="0"/>
          </a:p>
        </p:txBody>
      </p:sp>
    </p:spTree>
    <p:extLst>
      <p:ext uri="{BB962C8B-B14F-4D97-AF65-F5344CB8AC3E}">
        <p14:creationId xmlns:p14="http://schemas.microsoft.com/office/powerpoint/2010/main" val="206835479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026" name="Picture 2" descr="Résultat de recherche d'images pour &quot;utilis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78" y="2038421"/>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171398" y="1605550"/>
            <a:ext cx="1273362" cy="369332"/>
          </a:xfrm>
          <a:prstGeom prst="rect">
            <a:avLst/>
          </a:prstGeom>
          <a:noFill/>
        </p:spPr>
        <p:txBody>
          <a:bodyPr wrap="none" rtlCol="0">
            <a:spAutoFit/>
          </a:bodyPr>
          <a:lstStyle/>
          <a:p>
            <a:r>
              <a:rPr lang="fr-FR" b="1" dirty="0"/>
              <a:t>Utilisateurs</a:t>
            </a:r>
          </a:p>
        </p:txBody>
      </p:sp>
      <p:cxnSp>
        <p:nvCxnSpPr>
          <p:cNvPr id="9" name="Connecteur droit avec flèche 8"/>
          <p:cNvCxnSpPr>
            <a:cxnSpLocks/>
            <a:stCxn id="1026" idx="3"/>
          </p:cNvCxnSpPr>
          <p:nvPr/>
        </p:nvCxnSpPr>
        <p:spPr>
          <a:xfrm flipV="1">
            <a:off x="2951080" y="2260618"/>
            <a:ext cx="890752" cy="92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p:cNvCxnSpPr>
          <p:nvPr/>
        </p:nvCxnSpPr>
        <p:spPr>
          <a:xfrm rot="5400000" flipV="1">
            <a:off x="2895162" y="3237340"/>
            <a:ext cx="890752" cy="778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0000" y="1964372"/>
            <a:ext cx="2454164" cy="646331"/>
          </a:xfrm>
          <a:prstGeom prst="rect">
            <a:avLst/>
          </a:prstGeom>
          <a:noFill/>
        </p:spPr>
        <p:txBody>
          <a:bodyPr wrap="square" rtlCol="0">
            <a:spAutoFit/>
          </a:bodyPr>
          <a:lstStyle/>
          <a:p>
            <a:r>
              <a:rPr lang="fr-FR" dirty="0"/>
              <a:t>Financer via des dons (micro paiements)</a:t>
            </a:r>
          </a:p>
        </p:txBody>
      </p:sp>
      <p:sp>
        <p:nvSpPr>
          <p:cNvPr id="17" name="ZoneTexte 16"/>
          <p:cNvSpPr txBox="1"/>
          <p:nvPr/>
        </p:nvSpPr>
        <p:spPr>
          <a:xfrm>
            <a:off x="4010000" y="3600039"/>
            <a:ext cx="2583555" cy="646331"/>
          </a:xfrm>
          <a:prstGeom prst="rect">
            <a:avLst/>
          </a:prstGeom>
          <a:noFill/>
        </p:spPr>
        <p:txBody>
          <a:bodyPr wrap="square" rtlCol="0">
            <a:spAutoFit/>
          </a:bodyPr>
          <a:lstStyle/>
          <a:p>
            <a:r>
              <a:rPr lang="fr-FR" dirty="0"/>
              <a:t>Financer en regardant une publicité partenaire</a:t>
            </a:r>
          </a:p>
        </p:txBody>
      </p:sp>
      <p:cxnSp>
        <p:nvCxnSpPr>
          <p:cNvPr id="20" name="Connecteur droit avec flèche 19"/>
          <p:cNvCxnSpPr>
            <a:cxnSpLocks/>
            <a:stCxn id="14" idx="3"/>
            <a:endCxn id="22" idx="1"/>
          </p:cNvCxnSpPr>
          <p:nvPr/>
        </p:nvCxnSpPr>
        <p:spPr>
          <a:xfrm flipV="1">
            <a:off x="6464164" y="2287537"/>
            <a:ext cx="10589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3084" y="1797142"/>
            <a:ext cx="980789" cy="980789"/>
          </a:xfrm>
          <a:prstGeom prst="rect">
            <a:avLst/>
          </a:prstGeom>
        </p:spPr>
      </p:pic>
      <p:sp>
        <p:nvSpPr>
          <p:cNvPr id="23" name="Rectangle 22"/>
          <p:cNvSpPr/>
          <p:nvPr/>
        </p:nvSpPr>
        <p:spPr>
          <a:xfrm>
            <a:off x="6986851" y="2754848"/>
            <a:ext cx="2053254" cy="369332"/>
          </a:xfrm>
          <a:prstGeom prst="rect">
            <a:avLst/>
          </a:prstGeom>
        </p:spPr>
        <p:txBody>
          <a:bodyPr wrap="none">
            <a:spAutoFit/>
          </a:bodyPr>
          <a:lstStyle/>
          <a:p>
            <a:pPr algn="ctr"/>
            <a:r>
              <a:rPr lang="fr-FR" dirty="0"/>
              <a:t>Association loi 1901</a:t>
            </a:r>
          </a:p>
        </p:txBody>
      </p:sp>
      <p:cxnSp>
        <p:nvCxnSpPr>
          <p:cNvPr id="24" name="Connecteur droit avec flèche 23"/>
          <p:cNvCxnSpPr>
            <a:cxnSpLocks/>
            <a:stCxn id="17" idx="3"/>
            <a:endCxn id="25" idx="1"/>
          </p:cNvCxnSpPr>
          <p:nvPr/>
        </p:nvCxnSpPr>
        <p:spPr>
          <a:xfrm flipV="1">
            <a:off x="6593555" y="3923204"/>
            <a:ext cx="929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84" y="3384681"/>
            <a:ext cx="1077045" cy="1077045"/>
          </a:xfrm>
          <a:prstGeom prst="rect">
            <a:avLst/>
          </a:prstGeom>
        </p:spPr>
      </p:pic>
      <p:sp>
        <p:nvSpPr>
          <p:cNvPr id="26" name="ZoneTexte 25"/>
          <p:cNvSpPr txBox="1"/>
          <p:nvPr/>
        </p:nvSpPr>
        <p:spPr>
          <a:xfrm>
            <a:off x="4016942" y="2792519"/>
            <a:ext cx="2393012" cy="646331"/>
          </a:xfrm>
          <a:prstGeom prst="rect">
            <a:avLst/>
          </a:prstGeom>
          <a:noFill/>
        </p:spPr>
        <p:txBody>
          <a:bodyPr wrap="square" rtlCol="0">
            <a:spAutoFit/>
          </a:bodyPr>
          <a:lstStyle/>
          <a:p>
            <a:r>
              <a:rPr lang="fr-FR" dirty="0"/>
              <a:t>Financement à </a:t>
            </a:r>
            <a:r>
              <a:rPr lang="fr-FR" b="1" dirty="0"/>
              <a:t>0,08</a:t>
            </a:r>
            <a:r>
              <a:rPr lang="fr-FR" dirty="0"/>
              <a:t> euro par vue</a:t>
            </a:r>
          </a:p>
        </p:txBody>
      </p:sp>
      <p:pic>
        <p:nvPicPr>
          <p:cNvPr id="1028" name="Picture 4" descr="Résultat de recherche d'images pour &quot;suitcase flat&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892" y="2122068"/>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178339" y="1926892"/>
            <a:ext cx="1252394" cy="369332"/>
          </a:xfrm>
          <a:prstGeom prst="rect">
            <a:avLst/>
          </a:prstGeom>
          <a:noFill/>
        </p:spPr>
        <p:txBody>
          <a:bodyPr wrap="none" rtlCol="0">
            <a:spAutoFit/>
          </a:bodyPr>
          <a:lstStyle/>
          <a:p>
            <a:r>
              <a:rPr lang="fr-FR" b="1" dirty="0"/>
              <a:t>Entreprises</a:t>
            </a:r>
          </a:p>
        </p:txBody>
      </p:sp>
      <p:cxnSp>
        <p:nvCxnSpPr>
          <p:cNvPr id="30" name="Connecteur droit avec flèche 29"/>
          <p:cNvCxnSpPr>
            <a:stCxn id="1028" idx="3"/>
            <a:endCxn id="26" idx="1"/>
          </p:cNvCxnSpPr>
          <p:nvPr/>
        </p:nvCxnSpPr>
        <p:spPr>
          <a:xfrm flipV="1">
            <a:off x="2819147" y="3115685"/>
            <a:ext cx="1197795" cy="1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440711" y="2535975"/>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3115684"/>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4016202" y="3837010"/>
            <a:ext cx="2202461" cy="923330"/>
          </a:xfrm>
          <a:prstGeom prst="rect">
            <a:avLst/>
          </a:prstGeom>
          <a:noFill/>
        </p:spPr>
        <p:txBody>
          <a:bodyPr wrap="square" rtlCol="0">
            <a:spAutoFit/>
          </a:bodyPr>
          <a:lstStyle/>
          <a:p>
            <a:pPr algn="ctr"/>
            <a:r>
              <a:rPr lang="fr-FR" dirty="0"/>
              <a:t>À raison de </a:t>
            </a:r>
            <a:r>
              <a:rPr lang="fr-FR" b="1" dirty="0"/>
              <a:t>500</a:t>
            </a:r>
            <a:r>
              <a:rPr lang="fr-FR" dirty="0"/>
              <a:t> vue par jour</a:t>
            </a:r>
          </a:p>
          <a:p>
            <a:pPr algn="ctr"/>
            <a:r>
              <a:rPr lang="fr-FR" dirty="0"/>
              <a:t>( = 182 500 / an)</a:t>
            </a:r>
          </a:p>
        </p:txBody>
      </p:sp>
      <p:cxnSp>
        <p:nvCxnSpPr>
          <p:cNvPr id="6" name="Connecteur droit avec flèche 5"/>
          <p:cNvCxnSpPr>
            <a:stCxn id="1028" idx="3"/>
            <a:endCxn id="3" idx="1"/>
          </p:cNvCxnSpPr>
          <p:nvPr/>
        </p:nvCxnSpPr>
        <p:spPr>
          <a:xfrm>
            <a:off x="2819147" y="3126196"/>
            <a:ext cx="1197055" cy="117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cxnSpLocks/>
            <a:stCxn id="3" idx="3"/>
            <a:endCxn id="11" idx="1"/>
          </p:cNvCxnSpPr>
          <p:nvPr/>
        </p:nvCxnSpPr>
        <p:spPr>
          <a:xfrm flipV="1">
            <a:off x="6218663" y="4294655"/>
            <a:ext cx="98326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201926" y="3971489"/>
            <a:ext cx="1636987" cy="646331"/>
          </a:xfrm>
          <a:prstGeom prst="rect">
            <a:avLst/>
          </a:prstGeom>
          <a:noFill/>
        </p:spPr>
        <p:txBody>
          <a:bodyPr wrap="none" rtlCol="0">
            <a:spAutoFit/>
          </a:bodyPr>
          <a:lstStyle/>
          <a:p>
            <a:pPr algn="ctr"/>
            <a:r>
              <a:rPr lang="fr-FR" b="1" dirty="0"/>
              <a:t>= 14 560 €</a:t>
            </a:r>
          </a:p>
          <a:p>
            <a:pPr algn="ctr"/>
            <a:r>
              <a:rPr lang="fr-FR" dirty="0"/>
              <a:t>(182 500 x 365)</a:t>
            </a:r>
          </a:p>
        </p:txBody>
      </p:sp>
      <p:sp>
        <p:nvSpPr>
          <p:cNvPr id="8" name="Titre 7"/>
          <p:cNvSpPr>
            <a:spLocks noGrp="1"/>
          </p:cNvSpPr>
          <p:nvPr>
            <p:ph type="title"/>
          </p:nvPr>
        </p:nvSpPr>
        <p:spPr/>
        <p:txBody>
          <a:bodyPr/>
          <a:lstStyle/>
          <a:p>
            <a:r>
              <a:rPr lang="fr-FR" dirty="0"/>
              <a:t>Business model</a:t>
            </a:r>
          </a:p>
        </p:txBody>
      </p:sp>
      <p:sp>
        <p:nvSpPr>
          <p:cNvPr id="33" name="ZoneTexte 3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11</a:t>
            </a:fld>
            <a:r>
              <a:rPr lang="fr-FR"/>
              <a:t>/23</a:t>
            </a:r>
            <a:endParaRPr lang="fr-FR" dirty="0"/>
          </a:p>
        </p:txBody>
      </p:sp>
      <p:sp>
        <p:nvSpPr>
          <p:cNvPr id="13" name="Espace réservé de la date 12"/>
          <p:cNvSpPr>
            <a:spLocks noGrp="1"/>
          </p:cNvSpPr>
          <p:nvPr>
            <p:ph type="dt" sz="half" idx="10"/>
          </p:nvPr>
        </p:nvSpPr>
        <p:spPr/>
        <p:txBody>
          <a:bodyPr/>
          <a:lstStyle/>
          <a:p>
            <a:fld id="{B5B2E10E-4242-4864-B88A-1FB701BC1C78}" type="datetime1">
              <a:rPr lang="fr-FR" smtClean="0"/>
              <a:t>23/05/2017</a:t>
            </a:fld>
            <a:endParaRPr lang="fr-FR" dirty="0"/>
          </a:p>
        </p:txBody>
      </p:sp>
    </p:spTree>
    <p:extLst>
      <p:ext uri="{BB962C8B-B14F-4D97-AF65-F5344CB8AC3E}">
        <p14:creationId xmlns:p14="http://schemas.microsoft.com/office/powerpoint/2010/main" val="41703391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26"/>
                                        </p:tgtEl>
                                      </p:cBhvr>
                                    </p:animEffect>
                                    <p:anim calcmode="lin" valueType="num">
                                      <p:cBhvr>
                                        <p:cTn id="7" dur="1000"/>
                                        <p:tgtEl>
                                          <p:spTgt spid="1026"/>
                                        </p:tgtEl>
                                        <p:attrNameLst>
                                          <p:attrName>ppt_x</p:attrName>
                                        </p:attrNameLst>
                                      </p:cBhvr>
                                      <p:tavLst>
                                        <p:tav tm="0">
                                          <p:val>
                                            <p:strVal val="ppt_x"/>
                                          </p:val>
                                        </p:tav>
                                        <p:tav tm="100000">
                                          <p:val>
                                            <p:strVal val="ppt_x"/>
                                          </p:val>
                                        </p:tav>
                                      </p:tavLst>
                                    </p:anim>
                                    <p:anim calcmode="lin" valueType="num">
                                      <p:cBhvr>
                                        <p:cTn id="8" dur="1000"/>
                                        <p:tgtEl>
                                          <p:spTgt spid="1026"/>
                                        </p:tgtEl>
                                        <p:attrNameLst>
                                          <p:attrName>ppt_y</p:attrName>
                                        </p:attrNameLst>
                                      </p:cBhvr>
                                      <p:tavLst>
                                        <p:tav tm="0">
                                          <p:val>
                                            <p:strVal val="ppt_y"/>
                                          </p:val>
                                        </p:tav>
                                        <p:tav tm="100000">
                                          <p:val>
                                            <p:strVal val="ppt_y+.1"/>
                                          </p:val>
                                        </p:tav>
                                      </p:tavLst>
                                    </p:anim>
                                    <p:set>
                                      <p:cBhvr>
                                        <p:cTn id="9" dur="1" fill="hold">
                                          <p:stCondLst>
                                            <p:cond delay="999"/>
                                          </p:stCondLst>
                                        </p:cTn>
                                        <p:tgtEl>
                                          <p:spTgt spid="102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9"/>
                                        </p:tgtEl>
                                      </p:cBhvr>
                                    </p:animEffect>
                                    <p:anim calcmode="lin" valueType="num">
                                      <p:cBhvr>
                                        <p:cTn id="17" dur="1000"/>
                                        <p:tgtEl>
                                          <p:spTgt spid="9"/>
                                        </p:tgtEl>
                                        <p:attrNameLst>
                                          <p:attrName>ppt_x</p:attrName>
                                        </p:attrNameLst>
                                      </p:cBhvr>
                                      <p:tavLst>
                                        <p:tav tm="0">
                                          <p:val>
                                            <p:strVal val="ppt_x"/>
                                          </p:val>
                                        </p:tav>
                                        <p:tav tm="100000">
                                          <p:val>
                                            <p:strVal val="ppt_x"/>
                                          </p:val>
                                        </p:tav>
                                      </p:tavLst>
                                    </p:anim>
                                    <p:anim calcmode="lin" valueType="num">
                                      <p:cBhvr>
                                        <p:cTn id="18" dur="1000"/>
                                        <p:tgtEl>
                                          <p:spTgt spid="9"/>
                                        </p:tgtEl>
                                        <p:attrNameLst>
                                          <p:attrName>ppt_y</p:attrName>
                                        </p:attrNameLst>
                                      </p:cBhvr>
                                      <p:tavLst>
                                        <p:tav tm="0">
                                          <p:val>
                                            <p:strVal val="ppt_y"/>
                                          </p:val>
                                        </p:tav>
                                        <p:tav tm="100000">
                                          <p:val>
                                            <p:strVal val="ppt_y+.1"/>
                                          </p:val>
                                        </p:tav>
                                      </p:tavLst>
                                    </p:anim>
                                    <p:set>
                                      <p:cBhvr>
                                        <p:cTn id="19" dur="1" fill="hold">
                                          <p:stCondLst>
                                            <p:cond delay="999"/>
                                          </p:stCondLst>
                                        </p:cTn>
                                        <p:tgtEl>
                                          <p:spTgt spid="9"/>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14"/>
                                        </p:tgtEl>
                                      </p:cBhvr>
                                    </p:animEffect>
                                    <p:anim calcmode="lin" valueType="num">
                                      <p:cBhvr>
                                        <p:cTn id="27" dur="1000"/>
                                        <p:tgtEl>
                                          <p:spTgt spid="14"/>
                                        </p:tgtEl>
                                        <p:attrNameLst>
                                          <p:attrName>ppt_x</p:attrName>
                                        </p:attrNameLst>
                                      </p:cBhvr>
                                      <p:tavLst>
                                        <p:tav tm="0">
                                          <p:val>
                                            <p:strVal val="ppt_x"/>
                                          </p:val>
                                        </p:tav>
                                        <p:tav tm="100000">
                                          <p:val>
                                            <p:strVal val="ppt_x"/>
                                          </p:val>
                                        </p:tav>
                                      </p:tavLst>
                                    </p:anim>
                                    <p:anim calcmode="lin" valueType="num">
                                      <p:cBhvr>
                                        <p:cTn id="28" dur="1000"/>
                                        <p:tgtEl>
                                          <p:spTgt spid="14"/>
                                        </p:tgtEl>
                                        <p:attrNameLst>
                                          <p:attrName>ppt_y</p:attrName>
                                        </p:attrNameLst>
                                      </p:cBhvr>
                                      <p:tavLst>
                                        <p:tav tm="0">
                                          <p:val>
                                            <p:strVal val="ppt_y"/>
                                          </p:val>
                                        </p:tav>
                                        <p:tav tm="100000">
                                          <p:val>
                                            <p:strVal val="ppt_y+.1"/>
                                          </p:val>
                                        </p:tav>
                                      </p:tavLst>
                                    </p:anim>
                                    <p:set>
                                      <p:cBhvr>
                                        <p:cTn id="29" dur="1" fill="hold">
                                          <p:stCondLst>
                                            <p:cond delay="999"/>
                                          </p:stCondLst>
                                        </p:cTn>
                                        <p:tgtEl>
                                          <p:spTgt spid="14"/>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17"/>
                                        </p:tgtEl>
                                      </p:cBhvr>
                                    </p:animEffect>
                                    <p:anim calcmode="lin" valueType="num">
                                      <p:cBhvr>
                                        <p:cTn id="32" dur="1000"/>
                                        <p:tgtEl>
                                          <p:spTgt spid="17"/>
                                        </p:tgtEl>
                                        <p:attrNameLst>
                                          <p:attrName>ppt_x</p:attrName>
                                        </p:attrNameLst>
                                      </p:cBhvr>
                                      <p:tavLst>
                                        <p:tav tm="0">
                                          <p:val>
                                            <p:strVal val="ppt_x"/>
                                          </p:val>
                                        </p:tav>
                                        <p:tav tm="100000">
                                          <p:val>
                                            <p:strVal val="ppt_x"/>
                                          </p:val>
                                        </p:tav>
                                      </p:tavLst>
                                    </p:anim>
                                    <p:anim calcmode="lin" valueType="num">
                                      <p:cBhvr>
                                        <p:cTn id="33" dur="1000"/>
                                        <p:tgtEl>
                                          <p:spTgt spid="17"/>
                                        </p:tgtEl>
                                        <p:attrNameLst>
                                          <p:attrName>ppt_y</p:attrName>
                                        </p:attrNameLst>
                                      </p:cBhvr>
                                      <p:tavLst>
                                        <p:tav tm="0">
                                          <p:val>
                                            <p:strVal val="ppt_y"/>
                                          </p:val>
                                        </p:tav>
                                        <p:tav tm="100000">
                                          <p:val>
                                            <p:strVal val="ppt_y+.1"/>
                                          </p:val>
                                        </p:tav>
                                      </p:tavLst>
                                    </p:anim>
                                    <p:set>
                                      <p:cBhvr>
                                        <p:cTn id="34" dur="1" fill="hold">
                                          <p:stCondLst>
                                            <p:cond delay="999"/>
                                          </p:stCondLst>
                                        </p:cTn>
                                        <p:tgtEl>
                                          <p:spTgt spid="17"/>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20"/>
                                        </p:tgtEl>
                                      </p:cBhvr>
                                    </p:animEffect>
                                    <p:anim calcmode="lin" valueType="num">
                                      <p:cBhvr>
                                        <p:cTn id="37" dur="1000"/>
                                        <p:tgtEl>
                                          <p:spTgt spid="20"/>
                                        </p:tgtEl>
                                        <p:attrNameLst>
                                          <p:attrName>ppt_x</p:attrName>
                                        </p:attrNameLst>
                                      </p:cBhvr>
                                      <p:tavLst>
                                        <p:tav tm="0">
                                          <p:val>
                                            <p:strVal val="ppt_x"/>
                                          </p:val>
                                        </p:tav>
                                        <p:tav tm="100000">
                                          <p:val>
                                            <p:strVal val="ppt_x"/>
                                          </p:val>
                                        </p:tav>
                                      </p:tavLst>
                                    </p:anim>
                                    <p:anim calcmode="lin" valueType="num">
                                      <p:cBhvr>
                                        <p:cTn id="38" dur="1000"/>
                                        <p:tgtEl>
                                          <p:spTgt spid="20"/>
                                        </p:tgtEl>
                                        <p:attrNameLst>
                                          <p:attrName>ppt_y</p:attrName>
                                        </p:attrNameLst>
                                      </p:cBhvr>
                                      <p:tavLst>
                                        <p:tav tm="0">
                                          <p:val>
                                            <p:strVal val="ppt_y"/>
                                          </p:val>
                                        </p:tav>
                                        <p:tav tm="100000">
                                          <p:val>
                                            <p:strVal val="ppt_y+.1"/>
                                          </p:val>
                                        </p:tav>
                                      </p:tavLst>
                                    </p:anim>
                                    <p:set>
                                      <p:cBhvr>
                                        <p:cTn id="39" dur="1" fill="hold">
                                          <p:stCondLst>
                                            <p:cond delay="999"/>
                                          </p:stCondLst>
                                        </p:cTn>
                                        <p:tgtEl>
                                          <p:spTgt spid="2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22"/>
                                        </p:tgtEl>
                                      </p:cBhvr>
                                    </p:animEffect>
                                    <p:anim calcmode="lin" valueType="num">
                                      <p:cBhvr>
                                        <p:cTn id="42" dur="1000"/>
                                        <p:tgtEl>
                                          <p:spTgt spid="22"/>
                                        </p:tgtEl>
                                        <p:attrNameLst>
                                          <p:attrName>ppt_x</p:attrName>
                                        </p:attrNameLst>
                                      </p:cBhvr>
                                      <p:tavLst>
                                        <p:tav tm="0">
                                          <p:val>
                                            <p:strVal val="ppt_x"/>
                                          </p:val>
                                        </p:tav>
                                        <p:tav tm="100000">
                                          <p:val>
                                            <p:strVal val="ppt_x"/>
                                          </p:val>
                                        </p:tav>
                                      </p:tavLst>
                                    </p:anim>
                                    <p:anim calcmode="lin" valueType="num">
                                      <p:cBhvr>
                                        <p:cTn id="43" dur="1000"/>
                                        <p:tgtEl>
                                          <p:spTgt spid="22"/>
                                        </p:tgtEl>
                                        <p:attrNameLst>
                                          <p:attrName>ppt_y</p:attrName>
                                        </p:attrNameLst>
                                      </p:cBhvr>
                                      <p:tavLst>
                                        <p:tav tm="0">
                                          <p:val>
                                            <p:strVal val="ppt_y"/>
                                          </p:val>
                                        </p:tav>
                                        <p:tav tm="100000">
                                          <p:val>
                                            <p:strVal val="ppt_y+.1"/>
                                          </p:val>
                                        </p:tav>
                                      </p:tavLst>
                                    </p:anim>
                                    <p:set>
                                      <p:cBhvr>
                                        <p:cTn id="44" dur="1" fill="hold">
                                          <p:stCondLst>
                                            <p:cond delay="999"/>
                                          </p:stCondLst>
                                        </p:cTn>
                                        <p:tgtEl>
                                          <p:spTgt spid="22"/>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23"/>
                                        </p:tgtEl>
                                      </p:cBhvr>
                                    </p:animEffect>
                                    <p:anim calcmode="lin" valueType="num">
                                      <p:cBhvr>
                                        <p:cTn id="47" dur="1000"/>
                                        <p:tgtEl>
                                          <p:spTgt spid="23"/>
                                        </p:tgtEl>
                                        <p:attrNameLst>
                                          <p:attrName>ppt_x</p:attrName>
                                        </p:attrNameLst>
                                      </p:cBhvr>
                                      <p:tavLst>
                                        <p:tav tm="0">
                                          <p:val>
                                            <p:strVal val="ppt_x"/>
                                          </p:val>
                                        </p:tav>
                                        <p:tav tm="100000">
                                          <p:val>
                                            <p:strVal val="ppt_x"/>
                                          </p:val>
                                        </p:tav>
                                      </p:tavLst>
                                    </p:anim>
                                    <p:anim calcmode="lin" valueType="num">
                                      <p:cBhvr>
                                        <p:cTn id="48" dur="1000"/>
                                        <p:tgtEl>
                                          <p:spTgt spid="23"/>
                                        </p:tgtEl>
                                        <p:attrNameLst>
                                          <p:attrName>ppt_y</p:attrName>
                                        </p:attrNameLst>
                                      </p:cBhvr>
                                      <p:tavLst>
                                        <p:tav tm="0">
                                          <p:val>
                                            <p:strVal val="ppt_y"/>
                                          </p:val>
                                        </p:tav>
                                        <p:tav tm="100000">
                                          <p:val>
                                            <p:strVal val="ppt_y+.1"/>
                                          </p:val>
                                        </p:tav>
                                      </p:tavLst>
                                    </p:anim>
                                    <p:set>
                                      <p:cBhvr>
                                        <p:cTn id="49" dur="1" fill="hold">
                                          <p:stCondLst>
                                            <p:cond delay="999"/>
                                          </p:stCondLst>
                                        </p:cTn>
                                        <p:tgtEl>
                                          <p:spTgt spid="23"/>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24"/>
                                        </p:tgtEl>
                                      </p:cBhvr>
                                    </p:animEffect>
                                    <p:anim calcmode="lin" valueType="num">
                                      <p:cBhvr>
                                        <p:cTn id="52" dur="1000"/>
                                        <p:tgtEl>
                                          <p:spTgt spid="24"/>
                                        </p:tgtEl>
                                        <p:attrNameLst>
                                          <p:attrName>ppt_x</p:attrName>
                                        </p:attrNameLst>
                                      </p:cBhvr>
                                      <p:tavLst>
                                        <p:tav tm="0">
                                          <p:val>
                                            <p:strVal val="ppt_x"/>
                                          </p:val>
                                        </p:tav>
                                        <p:tav tm="100000">
                                          <p:val>
                                            <p:strVal val="ppt_x"/>
                                          </p:val>
                                        </p:tav>
                                      </p:tavLst>
                                    </p:anim>
                                    <p:anim calcmode="lin" valueType="num">
                                      <p:cBhvr>
                                        <p:cTn id="53" dur="1000"/>
                                        <p:tgtEl>
                                          <p:spTgt spid="24"/>
                                        </p:tgtEl>
                                        <p:attrNameLst>
                                          <p:attrName>ppt_y</p:attrName>
                                        </p:attrNameLst>
                                      </p:cBhvr>
                                      <p:tavLst>
                                        <p:tav tm="0">
                                          <p:val>
                                            <p:strVal val="ppt_y"/>
                                          </p:val>
                                        </p:tav>
                                        <p:tav tm="100000">
                                          <p:val>
                                            <p:strVal val="ppt_y+.1"/>
                                          </p:val>
                                        </p:tav>
                                      </p:tavLst>
                                    </p:anim>
                                    <p:set>
                                      <p:cBhvr>
                                        <p:cTn id="54" dur="1" fill="hold">
                                          <p:stCondLst>
                                            <p:cond delay="999"/>
                                          </p:stCondLst>
                                        </p:cTn>
                                        <p:tgtEl>
                                          <p:spTgt spid="24"/>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25"/>
                                        </p:tgtEl>
                                      </p:cBhvr>
                                    </p:animEffect>
                                    <p:anim calcmode="lin" valueType="num">
                                      <p:cBhvr>
                                        <p:cTn id="57" dur="1000"/>
                                        <p:tgtEl>
                                          <p:spTgt spid="25"/>
                                        </p:tgtEl>
                                        <p:attrNameLst>
                                          <p:attrName>ppt_x</p:attrName>
                                        </p:attrNameLst>
                                      </p:cBhvr>
                                      <p:tavLst>
                                        <p:tav tm="0">
                                          <p:val>
                                            <p:strVal val="ppt_x"/>
                                          </p:val>
                                        </p:tav>
                                        <p:tav tm="100000">
                                          <p:val>
                                            <p:strVal val="ppt_x"/>
                                          </p:val>
                                        </p:tav>
                                      </p:tavLst>
                                    </p:anim>
                                    <p:anim calcmode="lin" valueType="num">
                                      <p:cBhvr>
                                        <p:cTn id="58" dur="1000"/>
                                        <p:tgtEl>
                                          <p:spTgt spid="25"/>
                                        </p:tgtEl>
                                        <p:attrNameLst>
                                          <p:attrName>ppt_y</p:attrName>
                                        </p:attrNameLst>
                                      </p:cBhvr>
                                      <p:tavLst>
                                        <p:tav tm="0">
                                          <p:val>
                                            <p:strVal val="ppt_y"/>
                                          </p:val>
                                        </p:tav>
                                        <p:tav tm="100000">
                                          <p:val>
                                            <p:strVal val="ppt_y+.1"/>
                                          </p:val>
                                        </p:tav>
                                      </p:tavLst>
                                    </p:anim>
                                    <p:set>
                                      <p:cBhvr>
                                        <p:cTn id="59" dur="1" fill="hold">
                                          <p:stCondLst>
                                            <p:cond delay="999"/>
                                          </p:stCondLst>
                                        </p:cTn>
                                        <p:tgtEl>
                                          <p:spTgt spid="25"/>
                                        </p:tgtEl>
                                        <p:attrNameLst>
                                          <p:attrName>style.visibility</p:attrName>
                                        </p:attrNameLst>
                                      </p:cBhvr>
                                      <p:to>
                                        <p:strVal val="hidden"/>
                                      </p:to>
                                    </p:set>
                                  </p:childTnLst>
                                </p:cTn>
                              </p:par>
                            </p:childTnLst>
                          </p:cTn>
                        </p:par>
                        <p:par>
                          <p:cTn id="60" fill="hold">
                            <p:stCondLst>
                              <p:cond delay="1000"/>
                            </p:stCondLst>
                            <p:childTnLst>
                              <p:par>
                                <p:cTn id="61" presetID="42" presetClass="entr" presetSubtype="0" fill="hold" grpId="0" nodeType="afterEffect">
                                  <p:stCondLst>
                                    <p:cond delay="25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Effect transition="in" filter="fade">
                                      <p:cBhvr>
                                        <p:cTn id="68" dur="1000"/>
                                        <p:tgtEl>
                                          <p:spTgt spid="1028"/>
                                        </p:tgtEl>
                                      </p:cBhvr>
                                    </p:animEffect>
                                    <p:anim calcmode="lin" valueType="num">
                                      <p:cBhvr>
                                        <p:cTn id="69" dur="1000" fill="hold"/>
                                        <p:tgtEl>
                                          <p:spTgt spid="1028"/>
                                        </p:tgtEl>
                                        <p:attrNameLst>
                                          <p:attrName>ppt_x</p:attrName>
                                        </p:attrNameLst>
                                      </p:cBhvr>
                                      <p:tavLst>
                                        <p:tav tm="0">
                                          <p:val>
                                            <p:strVal val="#ppt_x"/>
                                          </p:val>
                                        </p:tav>
                                        <p:tav tm="100000">
                                          <p:val>
                                            <p:strVal val="#ppt_x"/>
                                          </p:val>
                                        </p:tav>
                                      </p:tavLst>
                                    </p:anim>
                                    <p:anim calcmode="lin" valueType="num">
                                      <p:cBhvr>
                                        <p:cTn id="70" dur="1000" fill="hold"/>
                                        <p:tgtEl>
                                          <p:spTgt spid="102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000"/>
                                        <p:tgtEl>
                                          <p:spTgt spid="30"/>
                                        </p:tgtEl>
                                      </p:cBhvr>
                                    </p:animEffect>
                                    <p:anim calcmode="lin" valueType="num">
                                      <p:cBhvr>
                                        <p:cTn id="74" dur="1000" fill="hold"/>
                                        <p:tgtEl>
                                          <p:spTgt spid="30"/>
                                        </p:tgtEl>
                                        <p:attrNameLst>
                                          <p:attrName>ppt_x</p:attrName>
                                        </p:attrNameLst>
                                      </p:cBhvr>
                                      <p:tavLst>
                                        <p:tav tm="0">
                                          <p:val>
                                            <p:strVal val="#ppt_x"/>
                                          </p:val>
                                        </p:tav>
                                        <p:tav tm="100000">
                                          <p:val>
                                            <p:strVal val="#ppt_x"/>
                                          </p:val>
                                        </p:tav>
                                      </p:tavLst>
                                    </p:anim>
                                    <p:anim calcmode="lin" valueType="num">
                                      <p:cBhvr>
                                        <p:cTn id="75" dur="1000" fill="hold"/>
                                        <p:tgtEl>
                                          <p:spTgt spid="3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38"/>
                                        </p:tgtEl>
                                        <p:attrNameLst>
                                          <p:attrName>style.visibility</p:attrName>
                                        </p:attrNameLst>
                                      </p:cBhvr>
                                      <p:to>
                                        <p:strVal val="visible"/>
                                      </p:to>
                                    </p:set>
                                    <p:animEffect transition="in" filter="fade">
                                      <p:cBhvr>
                                        <p:cTn id="83" dur="1000"/>
                                        <p:tgtEl>
                                          <p:spTgt spid="1038"/>
                                        </p:tgtEl>
                                      </p:cBhvr>
                                    </p:animEffect>
                                    <p:anim calcmode="lin" valueType="num">
                                      <p:cBhvr>
                                        <p:cTn id="84" dur="1000" fill="hold"/>
                                        <p:tgtEl>
                                          <p:spTgt spid="1038"/>
                                        </p:tgtEl>
                                        <p:attrNameLst>
                                          <p:attrName>ppt_x</p:attrName>
                                        </p:attrNameLst>
                                      </p:cBhvr>
                                      <p:tavLst>
                                        <p:tav tm="0">
                                          <p:val>
                                            <p:strVal val="#ppt_x"/>
                                          </p:val>
                                        </p:tav>
                                        <p:tav tm="100000">
                                          <p:val>
                                            <p:strVal val="#ppt_x"/>
                                          </p:val>
                                        </p:tav>
                                      </p:tavLst>
                                    </p:anim>
                                    <p:anim calcmode="lin" valueType="num">
                                      <p:cBhvr>
                                        <p:cTn id="85" dur="1000" fill="hold"/>
                                        <p:tgtEl>
                                          <p:spTgt spid="103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036"/>
                                        </p:tgtEl>
                                        <p:attrNameLst>
                                          <p:attrName>style.visibility</p:attrName>
                                        </p:attrNameLst>
                                      </p:cBhvr>
                                      <p:to>
                                        <p:strVal val="visible"/>
                                      </p:to>
                                    </p:set>
                                    <p:animEffect transition="in" filter="fade">
                                      <p:cBhvr>
                                        <p:cTn id="88" dur="1000"/>
                                        <p:tgtEl>
                                          <p:spTgt spid="1036"/>
                                        </p:tgtEl>
                                      </p:cBhvr>
                                    </p:animEffect>
                                    <p:anim calcmode="lin" valueType="num">
                                      <p:cBhvr>
                                        <p:cTn id="89" dur="1000" fill="hold"/>
                                        <p:tgtEl>
                                          <p:spTgt spid="1036"/>
                                        </p:tgtEl>
                                        <p:attrNameLst>
                                          <p:attrName>ppt_x</p:attrName>
                                        </p:attrNameLst>
                                      </p:cBhvr>
                                      <p:tavLst>
                                        <p:tav tm="0">
                                          <p:val>
                                            <p:strVal val="#ppt_x"/>
                                          </p:val>
                                        </p:tav>
                                        <p:tav tm="100000">
                                          <p:val>
                                            <p:strVal val="#ppt_x"/>
                                          </p:val>
                                        </p:tav>
                                      </p:tavLst>
                                    </p:anim>
                                    <p:anim calcmode="lin" valueType="num">
                                      <p:cBhvr>
                                        <p:cTn id="90" dur="1000" fill="hold"/>
                                        <p:tgtEl>
                                          <p:spTgt spid="103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1000"/>
                                        <p:tgtEl>
                                          <p:spTgt spid="3"/>
                                        </p:tgtEl>
                                      </p:cBhvr>
                                    </p:animEffect>
                                    <p:anim calcmode="lin" valueType="num">
                                      <p:cBhvr>
                                        <p:cTn id="94" dur="1000" fill="hold"/>
                                        <p:tgtEl>
                                          <p:spTgt spid="3"/>
                                        </p:tgtEl>
                                        <p:attrNameLst>
                                          <p:attrName>ppt_x</p:attrName>
                                        </p:attrNameLst>
                                      </p:cBhvr>
                                      <p:tavLst>
                                        <p:tav tm="0">
                                          <p:val>
                                            <p:strVal val="#ppt_x"/>
                                          </p:val>
                                        </p:tav>
                                        <p:tav tm="100000">
                                          <p:val>
                                            <p:strVal val="#ppt_x"/>
                                          </p:val>
                                        </p:tav>
                                      </p:tavLst>
                                    </p:anim>
                                    <p:anim calcmode="lin" valueType="num">
                                      <p:cBhvr>
                                        <p:cTn id="95" dur="1000" fill="hold"/>
                                        <p:tgtEl>
                                          <p:spTgt spid="3"/>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1000"/>
                                        <p:tgtEl>
                                          <p:spTgt spid="6"/>
                                        </p:tgtEl>
                                      </p:cBhvr>
                                    </p:animEffect>
                                    <p:anim calcmode="lin" valueType="num">
                                      <p:cBhvr>
                                        <p:cTn id="99" dur="1000" fill="hold"/>
                                        <p:tgtEl>
                                          <p:spTgt spid="6"/>
                                        </p:tgtEl>
                                        <p:attrNameLst>
                                          <p:attrName>ppt_x</p:attrName>
                                        </p:attrNameLst>
                                      </p:cBhvr>
                                      <p:tavLst>
                                        <p:tav tm="0">
                                          <p:val>
                                            <p:strVal val="#ppt_x"/>
                                          </p:val>
                                        </p:tav>
                                        <p:tav tm="100000">
                                          <p:val>
                                            <p:strVal val="#ppt_x"/>
                                          </p:val>
                                        </p:tav>
                                      </p:tavLst>
                                    </p:anim>
                                    <p:anim calcmode="lin" valueType="num">
                                      <p:cBhvr>
                                        <p:cTn id="100" dur="1000" fill="hold"/>
                                        <p:tgtEl>
                                          <p:spTgt spid="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1000"/>
                                        <p:tgtEl>
                                          <p:spTgt spid="10"/>
                                        </p:tgtEl>
                                      </p:cBhvr>
                                    </p:animEffect>
                                    <p:anim calcmode="lin" valueType="num">
                                      <p:cBhvr>
                                        <p:cTn id="104" dur="1000" fill="hold"/>
                                        <p:tgtEl>
                                          <p:spTgt spid="10"/>
                                        </p:tgtEl>
                                        <p:attrNameLst>
                                          <p:attrName>ppt_x</p:attrName>
                                        </p:attrNameLst>
                                      </p:cBhvr>
                                      <p:tavLst>
                                        <p:tav tm="0">
                                          <p:val>
                                            <p:strVal val="#ppt_x"/>
                                          </p:val>
                                        </p:tav>
                                        <p:tav tm="100000">
                                          <p:val>
                                            <p:strVal val="#ppt_x"/>
                                          </p:val>
                                        </p:tav>
                                      </p:tavLst>
                                    </p:anim>
                                    <p:anim calcmode="lin" valueType="num">
                                      <p:cBhvr>
                                        <p:cTn id="105" dur="1000" fill="hold"/>
                                        <p:tgtEl>
                                          <p:spTgt spid="1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1000"/>
                                        <p:tgtEl>
                                          <p:spTgt spid="11"/>
                                        </p:tgtEl>
                                      </p:cBhvr>
                                    </p:animEffect>
                                    <p:anim calcmode="lin" valueType="num">
                                      <p:cBhvr>
                                        <p:cTn id="109" dur="1000" fill="hold"/>
                                        <p:tgtEl>
                                          <p:spTgt spid="11"/>
                                        </p:tgtEl>
                                        <p:attrNameLst>
                                          <p:attrName>ppt_x</p:attrName>
                                        </p:attrNameLst>
                                      </p:cBhvr>
                                      <p:tavLst>
                                        <p:tav tm="0">
                                          <p:val>
                                            <p:strVal val="#ppt_x"/>
                                          </p:val>
                                        </p:tav>
                                        <p:tav tm="100000">
                                          <p:val>
                                            <p:strVal val="#ppt_x"/>
                                          </p:val>
                                        </p:tav>
                                      </p:tavLst>
                                    </p:anim>
                                    <p:anim calcmode="lin" valueType="num">
                                      <p:cBhvr>
                                        <p:cTn id="11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23" grpId="0"/>
      <p:bldP spid="26" grpId="0"/>
      <p:bldP spid="31" grpId="0"/>
      <p:bldP spid="3"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744" y="1351265"/>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51265"/>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57263"/>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57263"/>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24,3 M de mobinautes / jour.</a:t>
            </a:r>
          </a:p>
          <a:p>
            <a:pPr marL="285750" indent="-285750">
              <a:buFont typeface="Arial" panose="020B0604020202020204" pitchFamily="34" charset="0"/>
              <a:buChar char="•"/>
            </a:pPr>
            <a:r>
              <a:rPr lang="fr-FR" dirty="0">
                <a:solidFill>
                  <a:schemeClr val="tx1"/>
                </a:solidFill>
              </a:rPr>
              <a:t>66% des 15 – 34 ans utilisent leurs smartphones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Chiffres </a:t>
            </a:r>
          </a:p>
        </p:txBody>
      </p:sp>
      <p:sp>
        <p:nvSpPr>
          <p:cNvPr id="11" name="Rectangle 10"/>
          <p:cNvSpPr/>
          <p:nvPr/>
        </p:nvSpPr>
        <p:spPr>
          <a:xfrm>
            <a:off x="5055475"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Perception des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0162" y="1407808"/>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07" y="3721864"/>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256" y="1423643"/>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743" y="3724559"/>
            <a:ext cx="361227" cy="361227"/>
          </a:xfrm>
          <a:prstGeom prst="rect">
            <a:avLst/>
          </a:prstGeom>
        </p:spPr>
      </p:pic>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4" name="Imag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4" name="Titre 13"/>
          <p:cNvSpPr>
            <a:spLocks noGrp="1"/>
          </p:cNvSpPr>
          <p:nvPr>
            <p:ph type="title"/>
          </p:nvPr>
        </p:nvSpPr>
        <p:spPr/>
        <p:txBody>
          <a:bodyPr/>
          <a:lstStyle/>
          <a:p>
            <a:r>
              <a:rPr lang="fr-FR" dirty="0"/>
              <a:t>Business model</a:t>
            </a:r>
          </a:p>
        </p:txBody>
      </p:sp>
      <p:sp>
        <p:nvSpPr>
          <p:cNvPr id="25" name="ZoneTexte 24"/>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7" name="Espace réservé du numéro de diapositive 16"/>
          <p:cNvSpPr>
            <a:spLocks noGrp="1"/>
          </p:cNvSpPr>
          <p:nvPr>
            <p:ph type="sldNum" sz="quarter" idx="12"/>
          </p:nvPr>
        </p:nvSpPr>
        <p:spPr/>
        <p:txBody>
          <a:bodyPr/>
          <a:lstStyle/>
          <a:p>
            <a:fld id="{EA27A45B-77EB-4839-A102-834B06C26C52}" type="slidenum">
              <a:rPr lang="fr-FR" smtClean="0"/>
              <a:pPr/>
              <a:t>12</a:t>
            </a:fld>
            <a:r>
              <a:rPr lang="fr-FR"/>
              <a:t>/23</a:t>
            </a:r>
            <a:endParaRPr lang="fr-FR" dirty="0"/>
          </a:p>
        </p:txBody>
      </p:sp>
      <p:sp>
        <p:nvSpPr>
          <p:cNvPr id="18" name="Espace réservé de la date 17"/>
          <p:cNvSpPr>
            <a:spLocks noGrp="1"/>
          </p:cNvSpPr>
          <p:nvPr>
            <p:ph type="dt" sz="half" idx="10"/>
          </p:nvPr>
        </p:nvSpPr>
        <p:spPr/>
        <p:txBody>
          <a:bodyPr/>
          <a:lstStyle/>
          <a:p>
            <a:fld id="{6630DD30-1B3B-4DAC-B57F-CD84CE1D8445}" type="datetime1">
              <a:rPr lang="fr-FR" smtClean="0"/>
              <a:t>23/05/2017</a:t>
            </a:fld>
            <a:endParaRPr lang="fr-FR" dirty="0"/>
          </a:p>
        </p:txBody>
      </p:sp>
    </p:spTree>
    <p:extLst>
      <p:ext uri="{BB962C8B-B14F-4D97-AF65-F5344CB8AC3E}">
        <p14:creationId xmlns:p14="http://schemas.microsoft.com/office/powerpoint/2010/main" val="1726118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13</a:t>
            </a:fld>
            <a:r>
              <a:rPr lang="fr-FR"/>
              <a:t>/23</a:t>
            </a:r>
            <a:endParaRPr lang="fr-FR" dirty="0"/>
          </a:p>
        </p:txBody>
      </p:sp>
      <p:sp>
        <p:nvSpPr>
          <p:cNvPr id="7" name="Espace réservé de la date 6"/>
          <p:cNvSpPr>
            <a:spLocks noGrp="1"/>
          </p:cNvSpPr>
          <p:nvPr>
            <p:ph type="dt" sz="half" idx="10"/>
          </p:nvPr>
        </p:nvSpPr>
        <p:spPr/>
        <p:txBody>
          <a:bodyPr/>
          <a:lstStyle/>
          <a:p>
            <a:fld id="{23E7C84F-9332-465F-B64C-093DA7364668}" type="datetime1">
              <a:rPr lang="fr-FR" smtClean="0"/>
              <a:t>23/05/2017</a:t>
            </a:fld>
            <a:endParaRPr lang="fr-FR" dirty="0"/>
          </a:p>
        </p:txBody>
      </p:sp>
    </p:spTree>
    <p:extLst>
      <p:ext uri="{BB962C8B-B14F-4D97-AF65-F5344CB8AC3E}">
        <p14:creationId xmlns:p14="http://schemas.microsoft.com/office/powerpoint/2010/main" val="206814591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6" name="ZoneTexte 5"/>
          <p:cNvSpPr txBox="1"/>
          <p:nvPr/>
        </p:nvSpPr>
        <p:spPr>
          <a:xfrm>
            <a:off x="1544854" y="1701298"/>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4854" y="2315551"/>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0648" y="2397855"/>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172683" y="2315551"/>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217156" y="1701298"/>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5">
            <a:extLst>
              <a:ext uri="{28A0092B-C50C-407E-A947-70E740481C1C}">
                <a14:useLocalDpi xmlns:a14="http://schemas.microsoft.com/office/drawing/2010/main" val="0"/>
              </a:ext>
            </a:extLst>
          </a:blip>
          <a:srcRect l="12277" t="26504" r="13089" b="24967"/>
          <a:stretch/>
        </p:blipFill>
        <p:spPr bwMode="auto">
          <a:xfrm>
            <a:off x="6217156" y="3330244"/>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0" name="Image 1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9" name="Titre 8"/>
          <p:cNvSpPr>
            <a:spLocks noGrp="1"/>
          </p:cNvSpPr>
          <p:nvPr>
            <p:ph type="title"/>
          </p:nvPr>
        </p:nvSpPr>
        <p:spPr/>
        <p:txBody>
          <a:bodyPr/>
          <a:lstStyle/>
          <a:p>
            <a:r>
              <a:rPr lang="fr-FR" dirty="0"/>
              <a:t>Ils nous font confiance</a:t>
            </a:r>
          </a:p>
        </p:txBody>
      </p:sp>
      <p:sp>
        <p:nvSpPr>
          <p:cNvPr id="21" name="ZoneTexte 20"/>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14</a:t>
            </a:fld>
            <a:r>
              <a:rPr lang="fr-FR"/>
              <a:t>/23</a:t>
            </a:r>
            <a:endParaRPr lang="fr-FR" dirty="0"/>
          </a:p>
        </p:txBody>
      </p:sp>
      <p:sp>
        <p:nvSpPr>
          <p:cNvPr id="11" name="Espace réservé de la date 10"/>
          <p:cNvSpPr>
            <a:spLocks noGrp="1"/>
          </p:cNvSpPr>
          <p:nvPr>
            <p:ph type="dt" sz="half" idx="10"/>
          </p:nvPr>
        </p:nvSpPr>
        <p:spPr/>
        <p:txBody>
          <a:bodyPr/>
          <a:lstStyle/>
          <a:p>
            <a:fld id="{B815AE54-2B24-4081-B71A-DC30714EF572}" type="datetime1">
              <a:rPr lang="fr-FR" smtClean="0"/>
              <a:t>23/05/2017</a:t>
            </a:fld>
            <a:endParaRPr lang="fr-FR" dirty="0"/>
          </a:p>
        </p:txBody>
      </p:sp>
    </p:spTree>
    <p:extLst>
      <p:ext uri="{BB962C8B-B14F-4D97-AF65-F5344CB8AC3E}">
        <p14:creationId xmlns:p14="http://schemas.microsoft.com/office/powerpoint/2010/main" val="107962725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3"/>
          <a:stretch>
            <a:fillRect/>
          </a:stretch>
        </p:blipFill>
        <p:spPr>
          <a:xfrm>
            <a:off x="703825" y="1937988"/>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3435874" y="1937988"/>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6280833" y="2139140"/>
            <a:ext cx="2472403" cy="1740823"/>
          </a:xfrm>
          <a:prstGeom prst="rect">
            <a:avLst/>
          </a:prstGeom>
        </p:spPr>
      </p:pic>
      <p:sp>
        <p:nvSpPr>
          <p:cNvPr id="3" name="ZoneTexte 2"/>
          <p:cNvSpPr txBox="1"/>
          <p:nvPr/>
        </p:nvSpPr>
        <p:spPr>
          <a:xfrm>
            <a:off x="1167688" y="4264394"/>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18897" y="4264394"/>
            <a:ext cx="889987" cy="646331"/>
          </a:xfrm>
          <a:prstGeom prst="rect">
            <a:avLst/>
          </a:prstGeom>
          <a:noFill/>
        </p:spPr>
        <p:txBody>
          <a:bodyPr wrap="none" rtlCol="0">
            <a:spAutoFit/>
          </a:bodyPr>
          <a:lstStyle/>
          <a:p>
            <a:pPr algn="ctr"/>
            <a:r>
              <a:rPr lang="fr-FR" dirty="0"/>
              <a:t>Claudio</a:t>
            </a:r>
          </a:p>
          <a:p>
            <a:pPr algn="ctr"/>
            <a:r>
              <a:rPr lang="fr-FR" dirty="0"/>
              <a:t>CAPÉO</a:t>
            </a:r>
          </a:p>
        </p:txBody>
      </p:sp>
      <p:pic>
        <p:nvPicPr>
          <p:cNvPr id="23" name="Imag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24" name="Titre 1"/>
          <p:cNvSpPr>
            <a:spLocks noGrp="1"/>
          </p:cNvSpPr>
          <p:nvPr>
            <p:ph type="title"/>
          </p:nvPr>
        </p:nvSpPr>
        <p:spPr>
          <a:xfrm>
            <a:off x="284265" y="217782"/>
            <a:ext cx="8866662" cy="1325563"/>
          </a:xfrm>
        </p:spPr>
        <p:txBody>
          <a:bodyPr/>
          <a:lstStyle/>
          <a:p>
            <a:r>
              <a:rPr lang="fr-FR" dirty="0"/>
              <a:t>Ambassadeurs</a:t>
            </a:r>
          </a:p>
        </p:txBody>
      </p:sp>
      <p:sp>
        <p:nvSpPr>
          <p:cNvPr id="25" name="ZoneTexte 24"/>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15</a:t>
            </a:fld>
            <a:r>
              <a:rPr lang="fr-FR"/>
              <a:t>/23</a:t>
            </a:r>
            <a:endParaRPr lang="fr-FR" dirty="0"/>
          </a:p>
        </p:txBody>
      </p:sp>
      <p:sp>
        <p:nvSpPr>
          <p:cNvPr id="8" name="Espace réservé de la date 7"/>
          <p:cNvSpPr>
            <a:spLocks noGrp="1"/>
          </p:cNvSpPr>
          <p:nvPr>
            <p:ph type="dt" sz="half" idx="10"/>
          </p:nvPr>
        </p:nvSpPr>
        <p:spPr/>
        <p:txBody>
          <a:bodyPr/>
          <a:lstStyle/>
          <a:p>
            <a:fld id="{E79E06E2-E34E-4654-A5C7-C7EF88B00B3A}" type="datetime1">
              <a:rPr lang="fr-FR" smtClean="0"/>
              <a:t>23/05/2017</a:t>
            </a:fld>
            <a:endParaRPr lang="fr-FR" dirty="0"/>
          </a:p>
        </p:txBody>
      </p:sp>
    </p:spTree>
    <p:extLst>
      <p:ext uri="{BB962C8B-B14F-4D97-AF65-F5344CB8AC3E}">
        <p14:creationId xmlns:p14="http://schemas.microsoft.com/office/powerpoint/2010/main" val="16015722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87" y="1364394"/>
            <a:ext cx="5487166" cy="4344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mur, personne, homm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79" y="124060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079" y="2973247"/>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079" y="4705893"/>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4827036" y="1490136"/>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4827036" y="3222782"/>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4827035" y="5016983"/>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5" name="Titre 1"/>
          <p:cNvSpPr>
            <a:spLocks noGrp="1"/>
          </p:cNvSpPr>
          <p:nvPr>
            <p:ph type="title"/>
          </p:nvPr>
        </p:nvSpPr>
        <p:spPr>
          <a:xfrm>
            <a:off x="284265" y="217782"/>
            <a:ext cx="8866662" cy="1325563"/>
          </a:xfrm>
        </p:spPr>
        <p:txBody>
          <a:bodyPr/>
          <a:lstStyle/>
          <a:p>
            <a:r>
              <a:rPr lang="fr-FR" dirty="0"/>
              <a:t>L’équipe</a:t>
            </a:r>
          </a:p>
        </p:txBody>
      </p:sp>
      <p:sp>
        <p:nvSpPr>
          <p:cNvPr id="17" name="ZoneTexte 16"/>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2" name="Espace réservé du numéro de diapositive 1"/>
          <p:cNvSpPr>
            <a:spLocks noGrp="1"/>
          </p:cNvSpPr>
          <p:nvPr>
            <p:ph type="sldNum" sz="quarter" idx="12"/>
          </p:nvPr>
        </p:nvSpPr>
        <p:spPr/>
        <p:txBody>
          <a:bodyPr/>
          <a:lstStyle/>
          <a:p>
            <a:fld id="{EA27A45B-77EB-4839-A102-834B06C26C52}" type="slidenum">
              <a:rPr lang="fr-FR" smtClean="0"/>
              <a:pPr/>
              <a:t>16</a:t>
            </a:fld>
            <a:r>
              <a:rPr lang="fr-FR"/>
              <a:t>/23</a:t>
            </a:r>
            <a:endParaRPr lang="fr-FR" dirty="0"/>
          </a:p>
        </p:txBody>
      </p:sp>
      <p:sp>
        <p:nvSpPr>
          <p:cNvPr id="5" name="Espace réservé de la date 4"/>
          <p:cNvSpPr>
            <a:spLocks noGrp="1"/>
          </p:cNvSpPr>
          <p:nvPr>
            <p:ph type="dt" sz="half" idx="10"/>
          </p:nvPr>
        </p:nvSpPr>
        <p:spPr/>
        <p:txBody>
          <a:bodyPr/>
          <a:lstStyle/>
          <a:p>
            <a:fld id="{04D72CE6-B140-47E6-9656-C84490F33E7C}" type="datetime1">
              <a:rPr lang="fr-FR" smtClean="0"/>
              <a:t>23/05/2017</a:t>
            </a:fld>
            <a:endParaRPr lang="fr-FR" dirty="0"/>
          </a:p>
        </p:txBody>
      </p:sp>
    </p:spTree>
    <p:extLst>
      <p:ext uri="{BB962C8B-B14F-4D97-AF65-F5344CB8AC3E}">
        <p14:creationId xmlns:p14="http://schemas.microsoft.com/office/powerpoint/2010/main" val="4167781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7" name="Titre 1"/>
          <p:cNvSpPr>
            <a:spLocks noGrp="1"/>
          </p:cNvSpPr>
          <p:nvPr>
            <p:ph type="title"/>
          </p:nvPr>
        </p:nvSpPr>
        <p:spPr>
          <a:xfrm>
            <a:off x="284265" y="217782"/>
            <a:ext cx="8866662" cy="1325563"/>
          </a:xfrm>
        </p:spPr>
        <p:txBody>
          <a:bodyPr/>
          <a:lstStyle/>
          <a:p>
            <a:r>
              <a:rPr lang="fr-FR" dirty="0"/>
              <a:t>L’association</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65" y="1744718"/>
            <a:ext cx="4842951" cy="3074503"/>
          </a:xfrm>
          <a:prstGeom prst="rect">
            <a:avLst/>
          </a:prstGeom>
        </p:spPr>
      </p:pic>
      <p:sp>
        <p:nvSpPr>
          <p:cNvPr id="9" name="ZoneTexte 8"/>
          <p:cNvSpPr txBox="1"/>
          <p:nvPr/>
        </p:nvSpPr>
        <p:spPr>
          <a:xfrm>
            <a:off x="6019286" y="1962457"/>
            <a:ext cx="2313005" cy="2308324"/>
          </a:xfrm>
          <a:prstGeom prst="rect">
            <a:avLst/>
          </a:prstGeom>
          <a:noFill/>
        </p:spPr>
        <p:txBody>
          <a:bodyPr wrap="none" rtlCol="0">
            <a:spAutoFit/>
          </a:bodyPr>
          <a:lstStyle/>
          <a:p>
            <a:r>
              <a:rPr lang="fr-FR" dirty="0"/>
              <a:t>8 membres fondateurs</a:t>
            </a:r>
          </a:p>
          <a:p>
            <a:endParaRPr lang="fr-FR" dirty="0"/>
          </a:p>
          <a:p>
            <a:r>
              <a:rPr lang="fr-FR" dirty="0"/>
              <a:t>Avec notamment :</a:t>
            </a:r>
          </a:p>
          <a:p>
            <a:pPr marL="285750" indent="-285750">
              <a:buFontTx/>
              <a:buChar char="-"/>
            </a:pPr>
            <a:r>
              <a:rPr lang="fr-FR" dirty="0"/>
              <a:t>Président</a:t>
            </a:r>
          </a:p>
          <a:p>
            <a:pPr marL="285750" indent="-285750">
              <a:buFontTx/>
              <a:buChar char="-"/>
            </a:pPr>
            <a:r>
              <a:rPr lang="fr-FR" dirty="0"/>
              <a:t>Vice-président</a:t>
            </a:r>
          </a:p>
          <a:p>
            <a:pPr marL="285750" indent="-285750">
              <a:buFontTx/>
              <a:buChar char="-"/>
            </a:pPr>
            <a:r>
              <a:rPr lang="fr-FR" dirty="0"/>
              <a:t>Trésorier</a:t>
            </a:r>
          </a:p>
          <a:p>
            <a:pPr marL="285750" indent="-285750">
              <a:buFontTx/>
              <a:buChar char="-"/>
            </a:pPr>
            <a:r>
              <a:rPr lang="fr-FR" dirty="0"/>
              <a:t>Secrétaire</a:t>
            </a:r>
          </a:p>
          <a:p>
            <a:pPr marL="285750" indent="-285750">
              <a:buFontTx/>
              <a:buChar char="-"/>
            </a:pPr>
            <a:r>
              <a:rPr lang="fr-FR" dirty="0"/>
              <a:t>Assesseurs</a:t>
            </a:r>
          </a:p>
        </p:txBody>
      </p:sp>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3" name="Espace réservé du numéro de diapositive 12"/>
          <p:cNvSpPr>
            <a:spLocks noGrp="1"/>
          </p:cNvSpPr>
          <p:nvPr>
            <p:ph type="sldNum" sz="quarter" idx="12"/>
          </p:nvPr>
        </p:nvSpPr>
        <p:spPr/>
        <p:txBody>
          <a:bodyPr/>
          <a:lstStyle/>
          <a:p>
            <a:fld id="{EA27A45B-77EB-4839-A102-834B06C26C52}" type="slidenum">
              <a:rPr lang="fr-FR" smtClean="0"/>
              <a:pPr/>
              <a:t>17</a:t>
            </a:fld>
            <a:r>
              <a:rPr lang="fr-FR"/>
              <a:t>/23</a:t>
            </a:r>
            <a:endParaRPr lang="fr-FR" dirty="0"/>
          </a:p>
        </p:txBody>
      </p:sp>
      <p:sp>
        <p:nvSpPr>
          <p:cNvPr id="14" name="Espace réservé de la date 13"/>
          <p:cNvSpPr>
            <a:spLocks noGrp="1"/>
          </p:cNvSpPr>
          <p:nvPr>
            <p:ph type="dt" sz="half" idx="10"/>
          </p:nvPr>
        </p:nvSpPr>
        <p:spPr/>
        <p:txBody>
          <a:bodyPr/>
          <a:lstStyle/>
          <a:p>
            <a:fld id="{8D86FEFA-09BC-4D1D-A030-4C4C39E92A5E}" type="datetime1">
              <a:rPr lang="fr-FR" smtClean="0"/>
              <a:t>23/05/2017</a:t>
            </a:fld>
            <a:endParaRPr lang="fr-FR" dirty="0"/>
          </a:p>
        </p:txBody>
      </p:sp>
    </p:spTree>
    <p:extLst>
      <p:ext uri="{BB962C8B-B14F-4D97-AF65-F5344CB8AC3E}">
        <p14:creationId xmlns:p14="http://schemas.microsoft.com/office/powerpoint/2010/main" val="45368900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4397458" y="2828836"/>
            <a:ext cx="3397084"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Impact</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p:txBody>
          <a:bodyPr/>
          <a:lstStyle/>
          <a:p>
            <a:fld id="{EA27A45B-77EB-4839-A102-834B06C26C52}" type="slidenum">
              <a:rPr lang="fr-FR" smtClean="0"/>
              <a:pPr/>
              <a:t>18</a:t>
            </a:fld>
            <a:r>
              <a:rPr lang="fr-FR"/>
              <a:t>/23</a:t>
            </a:r>
            <a:endParaRPr lang="fr-FR" dirty="0"/>
          </a:p>
        </p:txBody>
      </p:sp>
      <p:sp>
        <p:nvSpPr>
          <p:cNvPr id="6" name="Espace réservé de la date 5"/>
          <p:cNvSpPr>
            <a:spLocks noGrp="1"/>
          </p:cNvSpPr>
          <p:nvPr>
            <p:ph type="dt" sz="half" idx="10"/>
          </p:nvPr>
        </p:nvSpPr>
        <p:spPr/>
        <p:txBody>
          <a:bodyPr/>
          <a:lstStyle/>
          <a:p>
            <a:fld id="{657680AA-F08B-4A46-A22A-4DD6794008E4}" type="datetime1">
              <a:rPr lang="fr-FR" smtClean="0"/>
              <a:t>23/05/2017</a:t>
            </a:fld>
            <a:endParaRPr lang="fr-FR" dirty="0"/>
          </a:p>
        </p:txBody>
      </p:sp>
    </p:spTree>
    <p:extLst>
      <p:ext uri="{BB962C8B-B14F-4D97-AF65-F5344CB8AC3E}">
        <p14:creationId xmlns:p14="http://schemas.microsoft.com/office/powerpoint/2010/main" val="299800822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2052" name="Picture 4" descr="The price above mentioned is only indicative and includes cos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03" y="2342494"/>
            <a:ext cx="3414305" cy="22670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farm2.staticflickr.com/1556/25914257486_f91180741e_k.jp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282661" y="2345799"/>
            <a:ext cx="3396519" cy="2263793"/>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p:cNvSpPr>
            <a:spLocks noGrp="1"/>
          </p:cNvSpPr>
          <p:nvPr>
            <p:ph type="title"/>
          </p:nvPr>
        </p:nvSpPr>
        <p:spPr>
          <a:xfrm>
            <a:off x="284265" y="217782"/>
            <a:ext cx="8866662" cy="1325563"/>
          </a:xfrm>
        </p:spPr>
        <p:txBody>
          <a:bodyPr/>
          <a:lstStyle/>
          <a:p>
            <a:r>
              <a:rPr lang="fr-FR" dirty="0"/>
              <a:t>Vision à long terme</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19</a:t>
            </a:fld>
            <a:r>
              <a:rPr lang="fr-FR"/>
              <a:t>/23</a:t>
            </a:r>
            <a:endParaRPr lang="fr-FR" dirty="0"/>
          </a:p>
        </p:txBody>
      </p:sp>
      <p:sp>
        <p:nvSpPr>
          <p:cNvPr id="4" name="Espace réservé de la date 3"/>
          <p:cNvSpPr>
            <a:spLocks noGrp="1"/>
          </p:cNvSpPr>
          <p:nvPr>
            <p:ph type="dt" sz="half" idx="10"/>
          </p:nvPr>
        </p:nvSpPr>
        <p:spPr/>
        <p:txBody>
          <a:bodyPr/>
          <a:lstStyle/>
          <a:p>
            <a:fld id="{E032526A-1495-4247-9545-1754481E1525}" type="datetime1">
              <a:rPr lang="fr-FR" smtClean="0"/>
              <a:t>23/05/2017</a:t>
            </a:fld>
            <a:endParaRPr lang="fr-FR" dirty="0"/>
          </a:p>
        </p:txBody>
      </p:sp>
    </p:spTree>
    <p:extLst>
      <p:ext uri="{BB962C8B-B14F-4D97-AF65-F5344CB8AC3E}">
        <p14:creationId xmlns:p14="http://schemas.microsoft.com/office/powerpoint/2010/main" val="47317583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4/Homeless_man_los_angeles-terabass.jpg"/>
          <p:cNvPicPr>
            <a:picLocks noChangeAspect="1" noChangeArrowheads="1"/>
          </p:cNvPicPr>
          <p:nvPr/>
        </p:nvPicPr>
        <p:blipFill rotWithShape="1">
          <a:blip r:embed="rId2">
            <a:extLst>
              <a:ext uri="{28A0092B-C50C-407E-A947-70E740481C1C}">
                <a14:useLocalDpi xmlns:a14="http://schemas.microsoft.com/office/drawing/2010/main" val="0"/>
              </a:ext>
            </a:extLst>
          </a:blip>
          <a:srcRect t="7689" r="3222" b="10751"/>
          <a:stretch/>
        </p:blipFill>
        <p:spPr bwMode="auto">
          <a:xfrm>
            <a:off x="-14514" y="1"/>
            <a:ext cx="1220651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4514" y="2"/>
            <a:ext cx="12192000" cy="6857999"/>
          </a:xfrm>
          <a:prstGeom prst="rect">
            <a:avLst/>
          </a:prstGeom>
        </p:spPr>
      </p:pic>
      <p:sp>
        <p:nvSpPr>
          <p:cNvPr id="12" name="ZoneTexte 11"/>
          <p:cNvSpPr txBox="1"/>
          <p:nvPr/>
        </p:nvSpPr>
        <p:spPr>
          <a:xfrm>
            <a:off x="3315431" y="2828836"/>
            <a:ext cx="556113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Introduction</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a:t>
            </a:fld>
            <a:r>
              <a:rPr lang="fr-FR"/>
              <a:t>/23</a:t>
            </a:r>
            <a:endParaRPr lang="fr-FR" dirty="0"/>
          </a:p>
        </p:txBody>
      </p:sp>
      <p:sp>
        <p:nvSpPr>
          <p:cNvPr id="7" name="Espace réservé de la date 6"/>
          <p:cNvSpPr>
            <a:spLocks noGrp="1"/>
          </p:cNvSpPr>
          <p:nvPr>
            <p:ph type="dt" sz="half" idx="10"/>
          </p:nvPr>
        </p:nvSpPr>
        <p:spPr/>
        <p:txBody>
          <a:bodyPr/>
          <a:lstStyle/>
          <a:p>
            <a:fld id="{ADD9CE14-3631-4C77-B3D6-B40BB2339AA0}" type="datetime1">
              <a:rPr lang="fr-FR" smtClean="0"/>
              <a:t>23/05/2017</a:t>
            </a:fld>
            <a:endParaRPr lang="fr-FR" dirty="0"/>
          </a:p>
        </p:txBody>
      </p:sp>
    </p:spTree>
    <p:extLst>
      <p:ext uri="{BB962C8B-B14F-4D97-AF65-F5344CB8AC3E}">
        <p14:creationId xmlns:p14="http://schemas.microsoft.com/office/powerpoint/2010/main" val="84443674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3074" name="Picture 2" descr="Le COURS d’éducation à la philosophie et à la citoyenneté - L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410" y="1252063"/>
            <a:ext cx="5567971" cy="4344587"/>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a:spLocks noGrp="1"/>
          </p:cNvSpPr>
          <p:nvPr>
            <p:ph type="title"/>
          </p:nvPr>
        </p:nvSpPr>
        <p:spPr>
          <a:xfrm>
            <a:off x="284265" y="217782"/>
            <a:ext cx="8866662" cy="1325563"/>
          </a:xfrm>
        </p:spPr>
        <p:txBody>
          <a:bodyPr/>
          <a:lstStyle/>
          <a:p>
            <a:r>
              <a:rPr lang="fr-FR" dirty="0"/>
              <a:t>Vision à long terme</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20</a:t>
            </a:fld>
            <a:r>
              <a:rPr lang="fr-FR"/>
              <a:t>/23</a:t>
            </a:r>
            <a:endParaRPr lang="fr-FR" dirty="0"/>
          </a:p>
        </p:txBody>
      </p:sp>
      <p:sp>
        <p:nvSpPr>
          <p:cNvPr id="4" name="Espace réservé de la date 3"/>
          <p:cNvSpPr>
            <a:spLocks noGrp="1"/>
          </p:cNvSpPr>
          <p:nvPr>
            <p:ph type="dt" sz="half" idx="10"/>
          </p:nvPr>
        </p:nvSpPr>
        <p:spPr/>
        <p:txBody>
          <a:bodyPr/>
          <a:lstStyle/>
          <a:p>
            <a:fld id="{B53C111D-D0E5-40C3-84C3-C9D8B96A003C}" type="datetime1">
              <a:rPr lang="fr-FR" smtClean="0"/>
              <a:t>23/05/2017</a:t>
            </a:fld>
            <a:endParaRPr lang="fr-FR" dirty="0"/>
          </a:p>
        </p:txBody>
      </p:sp>
    </p:spTree>
    <p:extLst>
      <p:ext uri="{BB962C8B-B14F-4D97-AF65-F5344CB8AC3E}">
        <p14:creationId xmlns:p14="http://schemas.microsoft.com/office/powerpoint/2010/main" val="424867325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867"/>
            <a:ext cx="12192000" cy="6978867"/>
          </a:xfrm>
          <a:prstGeom prst="rect">
            <a:avLst/>
          </a:prstGeom>
        </p:spPr>
      </p:pic>
      <p:sp>
        <p:nvSpPr>
          <p:cNvPr id="11" name="ZoneTexte 10"/>
          <p:cNvSpPr txBox="1"/>
          <p:nvPr/>
        </p:nvSpPr>
        <p:spPr>
          <a:xfrm>
            <a:off x="2957160" y="2828836"/>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
        <p:nvSpPr>
          <p:cNvPr id="4" name="Espace réservé du pied de page 3"/>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21</a:t>
            </a:fld>
            <a:r>
              <a:rPr lang="fr-FR"/>
              <a:t>/23</a:t>
            </a:r>
            <a:endParaRPr lang="fr-FR" dirty="0"/>
          </a:p>
        </p:txBody>
      </p:sp>
      <p:sp>
        <p:nvSpPr>
          <p:cNvPr id="7" name="Espace réservé de la date 6"/>
          <p:cNvSpPr>
            <a:spLocks noGrp="1"/>
          </p:cNvSpPr>
          <p:nvPr>
            <p:ph type="dt" sz="half" idx="10"/>
          </p:nvPr>
        </p:nvSpPr>
        <p:spPr/>
        <p:txBody>
          <a:bodyPr/>
          <a:lstStyle/>
          <a:p>
            <a:fld id="{344A80C6-5CBE-453A-94F1-B170F7111215}" type="datetime1">
              <a:rPr lang="fr-FR" smtClean="0"/>
              <a:t>23/05/2017</a:t>
            </a:fld>
            <a:endParaRPr lang="fr-FR" dirty="0"/>
          </a:p>
        </p:txBody>
      </p:sp>
    </p:spTree>
    <p:extLst>
      <p:ext uri="{BB962C8B-B14F-4D97-AF65-F5344CB8AC3E}">
        <p14:creationId xmlns:p14="http://schemas.microsoft.com/office/powerpoint/2010/main" val="200869524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7" name="ZoneTexte 6"/>
          <p:cNvSpPr txBox="1"/>
          <p:nvPr/>
        </p:nvSpPr>
        <p:spPr>
          <a:xfrm>
            <a:off x="708049" y="2131733"/>
            <a:ext cx="4721164" cy="2246769"/>
          </a:xfrm>
          <a:prstGeom prst="rect">
            <a:avLst/>
          </a:prstGeom>
          <a:noFill/>
        </p:spPr>
        <p:txBody>
          <a:bodyPr wrap="none" rtlCol="0">
            <a:spAutoFit/>
          </a:bodyPr>
          <a:lstStyle/>
          <a:p>
            <a:pPr marL="285750" indent="-285750">
              <a:buFont typeface="Arial" panose="020B0604020202020204" pitchFamily="34" charset="0"/>
              <a:buChar char="•"/>
            </a:pPr>
            <a:r>
              <a:rPr lang="fr-FR" sz="2000" dirty="0">
                <a:latin typeface="Century Gothic" panose="020B0502020202020204" pitchFamily="34" charset="0"/>
              </a:rPr>
              <a:t>Un projet multidisciplinaire </a:t>
            </a:r>
          </a:p>
          <a:p>
            <a:r>
              <a:rPr lang="fr-FR" sz="2000" dirty="0">
                <a:latin typeface="Century Gothic" panose="020B0502020202020204" pitchFamily="34" charset="0"/>
              </a:rPr>
              <a:t>     passionnant</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très bonne opportunité</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action concrète, qui impacte</a:t>
            </a:r>
          </a:p>
          <a:p>
            <a:r>
              <a:rPr lang="fr-FR" sz="2000" dirty="0">
                <a:latin typeface="Century Gothic" panose="020B0502020202020204" pitchFamily="34" charset="0"/>
              </a:rPr>
              <a:t>     la vie des plus démunies.</a:t>
            </a:r>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l="14415" r="15139" b="96"/>
          <a:stretch/>
        </p:blipFill>
        <p:spPr>
          <a:xfrm>
            <a:off x="5879915" y="2228670"/>
            <a:ext cx="2976643" cy="2218111"/>
          </a:xfrm>
          <a:prstGeom prst="rect">
            <a:avLst/>
          </a:prstGeom>
        </p:spPr>
      </p:pic>
      <p:sp>
        <p:nvSpPr>
          <p:cNvPr id="3" name="Espace réservé du numéro de diapositive 2"/>
          <p:cNvSpPr>
            <a:spLocks noGrp="1"/>
          </p:cNvSpPr>
          <p:nvPr>
            <p:ph type="sldNum" sz="quarter" idx="12"/>
          </p:nvPr>
        </p:nvSpPr>
        <p:spPr/>
        <p:txBody>
          <a:bodyPr/>
          <a:lstStyle/>
          <a:p>
            <a:fld id="{EA27A45B-77EB-4839-A102-834B06C26C52}" type="slidenum">
              <a:rPr lang="fr-FR" smtClean="0"/>
              <a:pPr/>
              <a:t>22</a:t>
            </a:fld>
            <a:r>
              <a:rPr lang="fr-FR"/>
              <a:t>/23</a:t>
            </a:r>
            <a:endParaRPr lang="fr-FR" dirty="0"/>
          </a:p>
        </p:txBody>
      </p:sp>
      <p:sp>
        <p:nvSpPr>
          <p:cNvPr id="9" name="Espace réservé de la date 8"/>
          <p:cNvSpPr>
            <a:spLocks noGrp="1"/>
          </p:cNvSpPr>
          <p:nvPr>
            <p:ph type="dt" sz="half" idx="10"/>
          </p:nvPr>
        </p:nvSpPr>
        <p:spPr/>
        <p:txBody>
          <a:bodyPr/>
          <a:lstStyle/>
          <a:p>
            <a:fld id="{19FE48B3-5CB5-4A97-9240-B1BF0F86EEF6}" type="datetime1">
              <a:rPr lang="fr-FR" smtClean="0"/>
              <a:t>23/05/2017</a:t>
            </a:fld>
            <a:endParaRPr lang="fr-FR" dirty="0"/>
          </a:p>
        </p:txBody>
      </p:sp>
    </p:spTree>
    <p:extLst>
      <p:ext uri="{BB962C8B-B14F-4D97-AF65-F5344CB8AC3E}">
        <p14:creationId xmlns:p14="http://schemas.microsoft.com/office/powerpoint/2010/main" val="304381045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8" name="Picture 6" descr="Afficher l'image d'origin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sp>
        <p:nvSpPr>
          <p:cNvPr id="11" name="ZoneTexte 10"/>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graphicFrame>
        <p:nvGraphicFramePr>
          <p:cNvPr id="2" name="Objet 1"/>
          <p:cNvGraphicFramePr>
            <a:graphicFrameLocks noChangeAspect="1"/>
          </p:cNvGraphicFramePr>
          <p:nvPr>
            <p:extLst>
              <p:ext uri="{D42A27DB-BD31-4B8C-83A1-F6EECF244321}">
                <p14:modId xmlns:p14="http://schemas.microsoft.com/office/powerpoint/2010/main" val="2224778981"/>
              </p:ext>
            </p:extLst>
          </p:nvPr>
        </p:nvGraphicFramePr>
        <p:xfrm>
          <a:off x="826345" y="3047066"/>
          <a:ext cx="2533577" cy="2522976"/>
        </p:xfrm>
        <a:graphic>
          <a:graphicData uri="http://schemas.openxmlformats.org/presentationml/2006/ole">
            <mc:AlternateContent xmlns:mc="http://schemas.openxmlformats.org/markup-compatibility/2006">
              <mc:Choice xmlns:v="urn:schemas-microsoft-com:vml" Requires="v">
                <p:oleObj spid="_x0000_s1031" name="Image" r:id="rId4" imgW="758880" imgH="755640" progId="Photoshop.Image.18">
                  <p:embed/>
                </p:oleObj>
              </mc:Choice>
              <mc:Fallback>
                <p:oleObj name="Image" r:id="rId4" imgW="758880" imgH="755640" progId="Photoshop.Image.18">
                  <p:embed/>
                  <p:pic>
                    <p:nvPicPr>
                      <p:cNvPr id="0" name=""/>
                      <p:cNvPicPr/>
                      <p:nvPr/>
                    </p:nvPicPr>
                    <p:blipFill>
                      <a:blip r:embed="rId5"/>
                      <a:stretch>
                        <a:fillRect/>
                      </a:stretch>
                    </p:blipFill>
                    <p:spPr>
                      <a:xfrm>
                        <a:off x="826345" y="3047066"/>
                        <a:ext cx="2533577" cy="2522976"/>
                      </a:xfrm>
                      <a:prstGeom prst="rect">
                        <a:avLst/>
                      </a:prstGeom>
                    </p:spPr>
                  </p:pic>
                </p:oleObj>
              </mc:Fallback>
            </mc:AlternateContent>
          </a:graphicData>
        </a:graphic>
      </p:graphicFrame>
      <p:sp>
        <p:nvSpPr>
          <p:cNvPr id="13" name="Titre 1"/>
          <p:cNvSpPr>
            <a:spLocks noGrp="1"/>
          </p:cNvSpPr>
          <p:nvPr>
            <p:ph type="title"/>
          </p:nvPr>
        </p:nvSpPr>
        <p:spPr>
          <a:xfrm>
            <a:off x="284265" y="217782"/>
            <a:ext cx="8866662" cy="1325563"/>
          </a:xfrm>
        </p:spPr>
        <p:txBody>
          <a:bodyPr/>
          <a:lstStyle/>
          <a:p>
            <a:r>
              <a:rPr lang="fr-FR" dirty="0"/>
              <a:t>Restez informés</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23</a:t>
            </a:fld>
            <a:r>
              <a:rPr lang="fr-FR"/>
              <a:t>/23</a:t>
            </a:r>
            <a:endParaRPr lang="fr-FR" dirty="0"/>
          </a:p>
        </p:txBody>
      </p:sp>
      <p:sp>
        <p:nvSpPr>
          <p:cNvPr id="10" name="Espace réservé de la date 9"/>
          <p:cNvSpPr>
            <a:spLocks noGrp="1"/>
          </p:cNvSpPr>
          <p:nvPr>
            <p:ph type="dt" sz="half" idx="10"/>
          </p:nvPr>
        </p:nvSpPr>
        <p:spPr/>
        <p:txBody>
          <a:bodyPr/>
          <a:lstStyle/>
          <a:p>
            <a:fld id="{7471B988-CEA0-48DB-A5D3-E8D25C6A37BA}" type="datetime1">
              <a:rPr lang="fr-FR" smtClean="0"/>
              <a:t>23/05/2017</a:t>
            </a:fld>
            <a:endParaRPr lang="fr-FR" dirty="0"/>
          </a:p>
        </p:txBody>
      </p:sp>
    </p:spTree>
    <p:extLst>
      <p:ext uri="{BB962C8B-B14F-4D97-AF65-F5344CB8AC3E}">
        <p14:creationId xmlns:p14="http://schemas.microsoft.com/office/powerpoint/2010/main" val="113049843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Remerciements</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7" name="Picture 2" descr="Ci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62" y="3491973"/>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itchupchallenge.com/wp-content/uploads/2015/09/bloc_0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9245" y="1856793"/>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4169" y="1541103"/>
            <a:ext cx="2864134" cy="1680027"/>
          </a:xfrm>
          <a:prstGeom prst="rect">
            <a:avLst/>
          </a:prstGeom>
        </p:spPr>
      </p:pic>
      <p:pic>
        <p:nvPicPr>
          <p:cNvPr id="10" name="Picture 2" descr="http://www.cps-eu.fr/dossiers/racine/articles/s-thumb/1000x665/logo-entraide-le-relais--0.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7563" y="3491973"/>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association-abribus.fr/wp-content/uploads/2014/09/abribus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6115" y="3655425"/>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24</a:t>
            </a:fld>
            <a:r>
              <a:rPr lang="fr-FR"/>
              <a:t>/23</a:t>
            </a:r>
            <a:endParaRPr lang="fr-FR" dirty="0"/>
          </a:p>
        </p:txBody>
      </p:sp>
      <p:sp>
        <p:nvSpPr>
          <p:cNvPr id="13" name="Espace réservé de la date 12"/>
          <p:cNvSpPr>
            <a:spLocks noGrp="1"/>
          </p:cNvSpPr>
          <p:nvPr>
            <p:ph type="dt" sz="half" idx="10"/>
          </p:nvPr>
        </p:nvSpPr>
        <p:spPr/>
        <p:txBody>
          <a:bodyPr/>
          <a:lstStyle/>
          <a:p>
            <a:fld id="{FCC73E8A-25AC-4505-8C80-5E34AC707478}" type="datetime1">
              <a:rPr lang="fr-FR" smtClean="0"/>
              <a:t>23/05/2017</a:t>
            </a:fld>
            <a:endParaRPr lang="fr-FR" dirty="0"/>
          </a:p>
        </p:txBody>
      </p:sp>
    </p:spTree>
    <p:extLst>
      <p:ext uri="{BB962C8B-B14F-4D97-AF65-F5344CB8AC3E}">
        <p14:creationId xmlns:p14="http://schemas.microsoft.com/office/powerpoint/2010/main" val="421025137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Problématique</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7" name="Espace réservé du contenu 6"/>
          <p:cNvSpPr txBox="1">
            <a:spLocks noGrp="1"/>
          </p:cNvSpPr>
          <p:nvPr>
            <p:ph idx="1"/>
          </p:nvPr>
        </p:nvSpPr>
        <p:spPr>
          <a:xfrm>
            <a:off x="284265" y="2930915"/>
            <a:ext cx="8866662" cy="996170"/>
          </a:xfrm>
          <a:prstGeom prst="rect">
            <a:avLst/>
          </a:prstGeom>
          <a:noFill/>
        </p:spPr>
        <p:txBody>
          <a:bodyPr wrap="square" rtlCol="0">
            <a:spAutoFit/>
          </a:bodyPr>
          <a:lstStyle/>
          <a:p>
            <a:pPr marL="0" indent="0" algn="ctr">
              <a:buNone/>
            </a:pPr>
            <a:r>
              <a:rPr lang="fr-FR" sz="2800" b="1" dirty="0">
                <a:latin typeface="Century Gothic" panose="020B0502020202020204" pitchFamily="34" charset="0"/>
              </a:rPr>
              <a:t>« Comment permettre à tous d’aider les sans-abris</a:t>
            </a:r>
          </a:p>
          <a:p>
            <a:pPr marL="0" indent="0" algn="ctr">
              <a:buNone/>
            </a:pPr>
            <a:r>
              <a:rPr lang="fr-FR" sz="2800" b="1" dirty="0">
                <a:latin typeface="Century Gothic" panose="020B0502020202020204" pitchFamily="34" charset="0"/>
              </a:rPr>
              <a:t> grâce aux nouvelles technologies ? » </a:t>
            </a:r>
          </a:p>
        </p:txBody>
      </p:sp>
      <p:sp>
        <p:nvSpPr>
          <p:cNvPr id="8" name="ZoneTexte 7"/>
          <p:cNvSpPr txBox="1"/>
          <p:nvPr/>
        </p:nvSpPr>
        <p:spPr>
          <a:xfrm>
            <a:off x="9565698" y="1859339"/>
            <a:ext cx="2505867" cy="3139321"/>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3</a:t>
            </a:fld>
            <a:r>
              <a:rPr lang="fr-FR"/>
              <a:t>/23</a:t>
            </a:r>
            <a:endParaRPr lang="fr-FR" dirty="0"/>
          </a:p>
        </p:txBody>
      </p:sp>
      <p:sp>
        <p:nvSpPr>
          <p:cNvPr id="9" name="Espace réservé de la date 8"/>
          <p:cNvSpPr>
            <a:spLocks noGrp="1"/>
          </p:cNvSpPr>
          <p:nvPr>
            <p:ph type="dt" sz="half" idx="10"/>
          </p:nvPr>
        </p:nvSpPr>
        <p:spPr/>
        <p:txBody>
          <a:bodyPr/>
          <a:lstStyle/>
          <a:p>
            <a:fld id="{16378588-6B3D-45F5-9B97-68BEDA55DB85}" type="datetime1">
              <a:rPr lang="fr-FR" smtClean="0"/>
              <a:t>23/05/2017</a:t>
            </a:fld>
            <a:endParaRPr lang="fr-FR" dirty="0"/>
          </a:p>
        </p:txBody>
      </p:sp>
    </p:spTree>
    <p:extLst>
      <p:ext uri="{BB962C8B-B14F-4D97-AF65-F5344CB8AC3E}">
        <p14:creationId xmlns:p14="http://schemas.microsoft.com/office/powerpoint/2010/main" val="306986111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17714" y="2828835"/>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4" name="Espace réservé du pied de page 3"/>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pPr/>
              <a:t>4</a:t>
            </a:fld>
            <a:r>
              <a:rPr lang="fr-FR"/>
              <a:t>/23</a:t>
            </a:r>
            <a:endParaRPr lang="fr-FR" dirty="0"/>
          </a:p>
        </p:txBody>
      </p:sp>
      <p:sp>
        <p:nvSpPr>
          <p:cNvPr id="8" name="Espace réservé de la date 7"/>
          <p:cNvSpPr>
            <a:spLocks noGrp="1"/>
          </p:cNvSpPr>
          <p:nvPr>
            <p:ph type="dt" sz="half" idx="10"/>
          </p:nvPr>
        </p:nvSpPr>
        <p:spPr/>
        <p:txBody>
          <a:bodyPr/>
          <a:lstStyle/>
          <a:p>
            <a:fld id="{E5E17A4B-DDE5-4819-B23B-BA8E1533EE03}" type="datetime1">
              <a:rPr lang="fr-FR" smtClean="0"/>
              <a:t>23/05/2017</a:t>
            </a:fld>
            <a:endParaRPr lang="fr-FR" dirty="0"/>
          </a:p>
        </p:txBody>
      </p:sp>
    </p:spTree>
    <p:extLst>
      <p:ext uri="{BB962C8B-B14F-4D97-AF65-F5344CB8AC3E}">
        <p14:creationId xmlns:p14="http://schemas.microsoft.com/office/powerpoint/2010/main" val="29298794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756744" y="409904"/>
            <a:ext cx="3690434" cy="584775"/>
          </a:xfrm>
          <a:prstGeom prst="rect">
            <a:avLst/>
          </a:prstGeom>
          <a:noFill/>
        </p:spPr>
        <p:txBody>
          <a:bodyPr wrap="none" rtlCol="0">
            <a:spAutoFit/>
          </a:bodyPr>
          <a:lstStyle/>
          <a:p>
            <a:r>
              <a:rPr lang="fr-FR" sz="3200" b="1" dirty="0">
                <a:latin typeface="Century Gothic" panose="020B0502020202020204" pitchFamily="34" charset="0"/>
              </a:rPr>
              <a:t>Solution identifiée</a:t>
            </a:r>
          </a:p>
        </p:txBody>
      </p:sp>
      <p:pic>
        <p:nvPicPr>
          <p:cNvPr id="10" name="Imag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ZoneTexte 1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2" name="Espace réservé du numéro de diapositive 1"/>
          <p:cNvSpPr>
            <a:spLocks noGrp="1"/>
          </p:cNvSpPr>
          <p:nvPr>
            <p:ph type="sldNum" sz="quarter" idx="12"/>
          </p:nvPr>
        </p:nvSpPr>
        <p:spPr/>
        <p:txBody>
          <a:bodyPr/>
          <a:lstStyle/>
          <a:p>
            <a:fld id="{EA27A45B-77EB-4839-A102-834B06C26C52}" type="slidenum">
              <a:rPr lang="fr-FR" smtClean="0"/>
              <a:pPr/>
              <a:t>5</a:t>
            </a:fld>
            <a:r>
              <a:rPr lang="fr-FR"/>
              <a:t>/23</a:t>
            </a:r>
            <a:endParaRPr lang="fr-FR" dirty="0"/>
          </a:p>
        </p:txBody>
      </p:sp>
      <p:sp>
        <p:nvSpPr>
          <p:cNvPr id="3" name="Espace réservé de la date 2"/>
          <p:cNvSpPr>
            <a:spLocks noGrp="1"/>
          </p:cNvSpPr>
          <p:nvPr>
            <p:ph type="dt" sz="half" idx="10"/>
          </p:nvPr>
        </p:nvSpPr>
        <p:spPr/>
        <p:txBody>
          <a:bodyPr/>
          <a:lstStyle/>
          <a:p>
            <a:fld id="{0F62FFAD-C511-4973-8D24-1B35E9C70E9A}" type="datetime1">
              <a:rPr lang="fr-FR" smtClean="0"/>
              <a:t>23/05/2017</a:t>
            </a:fld>
            <a:endParaRPr lang="fr-FR" dirty="0"/>
          </a:p>
        </p:txBody>
      </p:sp>
    </p:spTree>
    <p:extLst>
      <p:ext uri="{BB962C8B-B14F-4D97-AF65-F5344CB8AC3E}">
        <p14:creationId xmlns:p14="http://schemas.microsoft.com/office/powerpoint/2010/main" val="394303808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Fonctionnement</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t="50146"/>
          <a:stretch/>
        </p:blipFill>
        <p:spPr>
          <a:xfrm>
            <a:off x="242845" y="2086362"/>
            <a:ext cx="8940631" cy="2680625"/>
          </a:xfrm>
          <a:prstGeom prst="rect">
            <a:avLst/>
          </a:prstGeom>
        </p:spPr>
      </p:pic>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b="50251"/>
          <a:stretch/>
        </p:blipFill>
        <p:spPr>
          <a:xfrm>
            <a:off x="242844" y="2086362"/>
            <a:ext cx="8940631" cy="2674958"/>
          </a:xfrm>
          <a:prstGeom prst="rect">
            <a:avLst/>
          </a:prstGeom>
        </p:spPr>
      </p:pic>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6</a:t>
            </a:fld>
            <a:r>
              <a:rPr lang="fr-FR"/>
              <a:t>/23</a:t>
            </a:r>
            <a:endParaRPr lang="fr-FR" dirty="0"/>
          </a:p>
        </p:txBody>
      </p:sp>
      <p:sp>
        <p:nvSpPr>
          <p:cNvPr id="12" name="Espace réservé de la date 11"/>
          <p:cNvSpPr>
            <a:spLocks noGrp="1"/>
          </p:cNvSpPr>
          <p:nvPr>
            <p:ph type="dt" sz="half" idx="10"/>
          </p:nvPr>
        </p:nvSpPr>
        <p:spPr/>
        <p:txBody>
          <a:bodyPr/>
          <a:lstStyle/>
          <a:p>
            <a:fld id="{D8B14D7C-0026-4E2F-AC75-78F459B11EB6}" type="datetime1">
              <a:rPr lang="fr-FR" smtClean="0"/>
              <a:t>23/05/2017</a:t>
            </a:fld>
            <a:endParaRPr lang="fr-FR" dirty="0"/>
          </a:p>
        </p:txBody>
      </p:sp>
    </p:spTree>
    <p:extLst>
      <p:ext uri="{BB962C8B-B14F-4D97-AF65-F5344CB8AC3E}">
        <p14:creationId xmlns:p14="http://schemas.microsoft.com/office/powerpoint/2010/main" val="12965496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
        <p:nvSpPr>
          <p:cNvPr id="16" name="Titre 1"/>
          <p:cNvSpPr>
            <a:spLocks noGrp="1"/>
          </p:cNvSpPr>
          <p:nvPr>
            <p:ph type="title"/>
          </p:nvPr>
        </p:nvSpPr>
        <p:spPr>
          <a:xfrm>
            <a:off x="284265" y="217782"/>
            <a:ext cx="8866662" cy="1325563"/>
          </a:xfrm>
        </p:spPr>
        <p:txBody>
          <a:bodyPr/>
          <a:lstStyle/>
          <a:p>
            <a:r>
              <a:rPr lang="fr-FR" dirty="0"/>
              <a:t>Projets similaires</a:t>
            </a:r>
          </a:p>
        </p:txBody>
      </p:sp>
      <p:sp>
        <p:nvSpPr>
          <p:cNvPr id="18" name="ZoneTexte 17"/>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2" name="Espace réservé du numéro de diapositive 1"/>
          <p:cNvSpPr>
            <a:spLocks noGrp="1"/>
          </p:cNvSpPr>
          <p:nvPr>
            <p:ph type="sldNum" sz="quarter" idx="12"/>
          </p:nvPr>
        </p:nvSpPr>
        <p:spPr/>
        <p:txBody>
          <a:bodyPr/>
          <a:lstStyle/>
          <a:p>
            <a:fld id="{EA27A45B-77EB-4839-A102-834B06C26C52}" type="slidenum">
              <a:rPr lang="fr-FR" smtClean="0"/>
              <a:pPr/>
              <a:t>7</a:t>
            </a:fld>
            <a:r>
              <a:rPr lang="fr-FR"/>
              <a:t>/23</a:t>
            </a:r>
            <a:endParaRPr lang="fr-FR" dirty="0"/>
          </a:p>
        </p:txBody>
      </p:sp>
      <p:sp>
        <p:nvSpPr>
          <p:cNvPr id="7" name="Espace réservé de la date 6"/>
          <p:cNvSpPr>
            <a:spLocks noGrp="1"/>
          </p:cNvSpPr>
          <p:nvPr>
            <p:ph type="dt" sz="half" idx="10"/>
          </p:nvPr>
        </p:nvSpPr>
        <p:spPr/>
        <p:txBody>
          <a:bodyPr/>
          <a:lstStyle/>
          <a:p>
            <a:fld id="{6FB1CF60-280F-49EB-8F9E-BCC52F249BF0}" type="datetime1">
              <a:rPr lang="fr-FR" smtClean="0"/>
              <a:t>23/05/2017</a:t>
            </a:fld>
            <a:endParaRPr lang="fr-FR" dirty="0"/>
          </a:p>
        </p:txBody>
      </p:sp>
    </p:spTree>
    <p:extLst>
      <p:ext uri="{BB962C8B-B14F-4D97-AF65-F5344CB8AC3E}">
        <p14:creationId xmlns:p14="http://schemas.microsoft.com/office/powerpoint/2010/main" val="411114901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90196"/>
            <a:ext cx="7599218" cy="4351338"/>
          </a:xfrm>
        </p:spPr>
        <p:txBody>
          <a:bodyPr/>
          <a:lstStyle/>
          <a:p>
            <a:r>
              <a:rPr lang="fr-FR" dirty="0"/>
              <a:t>Partenaires: Publicité visible. Cible attentive et locale</a:t>
            </a:r>
          </a:p>
          <a:p>
            <a:endParaRPr lang="fr-FR" dirty="0"/>
          </a:p>
          <a:p>
            <a:r>
              <a:rPr lang="fr-FR" dirty="0"/>
              <a:t>Utilisateurs: les entreprises proposés sont respectueuses.</a:t>
            </a:r>
          </a:p>
          <a:p>
            <a:endParaRPr lang="fr-FR" dirty="0"/>
          </a:p>
          <a:p>
            <a:r>
              <a:rPr lang="fr-FR" dirty="0"/>
              <a:t>Bénéficiaires: Pas de stigmatisation, pas besoin de quémander. Ils (</a:t>
            </a:r>
            <a:r>
              <a:rPr lang="fr-FR" dirty="0" err="1"/>
              <a:t>re</a:t>
            </a:r>
            <a:r>
              <a:rPr lang="fr-FR" dirty="0"/>
              <a:t>)deviennent des clients normaux</a:t>
            </a:r>
          </a:p>
          <a:p>
            <a:endParaRPr lang="fr-FR" dirty="0"/>
          </a:p>
          <a:p>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1" name="Imag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Titre 1"/>
          <p:cNvSpPr>
            <a:spLocks noGrp="1"/>
          </p:cNvSpPr>
          <p:nvPr>
            <p:ph type="title"/>
          </p:nvPr>
        </p:nvSpPr>
        <p:spPr>
          <a:xfrm>
            <a:off x="284265" y="217782"/>
            <a:ext cx="8866662" cy="1325563"/>
          </a:xfrm>
        </p:spPr>
        <p:txBody>
          <a:bodyPr/>
          <a:lstStyle/>
          <a:p>
            <a:r>
              <a:rPr lang="fr-FR" dirty="0"/>
              <a:t>Notre valeur ajoutée</a:t>
            </a:r>
          </a:p>
        </p:txBody>
      </p:sp>
      <p:sp>
        <p:nvSpPr>
          <p:cNvPr id="14" name="ZoneTexte 13"/>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pPr/>
              <a:t>8</a:t>
            </a:fld>
            <a:r>
              <a:rPr lang="fr-FR"/>
              <a:t>/23</a:t>
            </a:r>
            <a:endParaRPr lang="fr-FR" dirty="0"/>
          </a:p>
        </p:txBody>
      </p:sp>
      <p:sp>
        <p:nvSpPr>
          <p:cNvPr id="8" name="Espace réservé de la date 7"/>
          <p:cNvSpPr>
            <a:spLocks noGrp="1"/>
          </p:cNvSpPr>
          <p:nvPr>
            <p:ph type="dt" sz="half" idx="10"/>
          </p:nvPr>
        </p:nvSpPr>
        <p:spPr/>
        <p:txBody>
          <a:bodyPr/>
          <a:lstStyle/>
          <a:p>
            <a:fld id="{B15F428D-4C1A-4781-B8D4-45805246BDAB}" type="datetime1">
              <a:rPr lang="fr-FR" smtClean="0"/>
              <a:t>23/05/2017</a:t>
            </a:fld>
            <a:endParaRPr lang="fr-FR" dirty="0"/>
          </a:p>
        </p:txBody>
      </p:sp>
    </p:spTree>
    <p:extLst>
      <p:ext uri="{BB962C8B-B14F-4D97-AF65-F5344CB8AC3E}">
        <p14:creationId xmlns:p14="http://schemas.microsoft.com/office/powerpoint/2010/main" val="16057322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solution</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7" name="Imag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73854" y="1545917"/>
            <a:ext cx="2654842" cy="1414825"/>
          </a:xfrm>
          <a:prstGeom prst="rect">
            <a:avLst/>
          </a:prstGeom>
        </p:spPr>
      </p:pic>
      <p:pic>
        <p:nvPicPr>
          <p:cNvPr id="8" name="Imag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09030" y="1382473"/>
            <a:ext cx="1053600" cy="1591200"/>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802" y="3684768"/>
            <a:ext cx="1574480" cy="1574480"/>
          </a:xfrm>
          <a:prstGeom prst="rect">
            <a:avLst/>
          </a:prstGeom>
        </p:spPr>
      </p:pic>
      <p:sp>
        <p:nvSpPr>
          <p:cNvPr id="10" name="Rectangle 9"/>
          <p:cNvSpPr/>
          <p:nvPr/>
        </p:nvSpPr>
        <p:spPr>
          <a:xfrm>
            <a:off x="258009" y="3025804"/>
            <a:ext cx="3879908" cy="369332"/>
          </a:xfrm>
          <a:prstGeom prst="rect">
            <a:avLst/>
          </a:prstGeom>
        </p:spPr>
        <p:txBody>
          <a:bodyPr wrap="none">
            <a:spAutoFit/>
          </a:bodyPr>
          <a:lstStyle/>
          <a:p>
            <a:r>
              <a:rPr lang="fr-FR" b="1" dirty="0"/>
              <a:t>Un site web &amp; une application Android</a:t>
            </a:r>
          </a:p>
        </p:txBody>
      </p:sp>
      <p:sp>
        <p:nvSpPr>
          <p:cNvPr id="11" name="Rectangle 10"/>
          <p:cNvSpPr/>
          <p:nvPr/>
        </p:nvSpPr>
        <p:spPr>
          <a:xfrm>
            <a:off x="3118226" y="5259248"/>
            <a:ext cx="3392467" cy="369332"/>
          </a:xfrm>
          <a:prstGeom prst="rect">
            <a:avLst/>
          </a:prstGeom>
        </p:spPr>
        <p:txBody>
          <a:bodyPr wrap="none">
            <a:spAutoFit/>
          </a:bodyPr>
          <a:lstStyle/>
          <a:p>
            <a:pPr algn="ctr"/>
            <a:r>
              <a:rPr lang="fr-FR" b="1" dirty="0"/>
              <a:t>Possibilité de financement gratuit</a:t>
            </a:r>
          </a:p>
        </p:txBody>
      </p:sp>
      <p:sp>
        <p:nvSpPr>
          <p:cNvPr id="12" name="Rectangle 11"/>
          <p:cNvSpPr/>
          <p:nvPr/>
        </p:nvSpPr>
        <p:spPr>
          <a:xfrm>
            <a:off x="5717874" y="3038437"/>
            <a:ext cx="2808526" cy="369332"/>
          </a:xfrm>
          <a:prstGeom prst="rect">
            <a:avLst/>
          </a:prstGeom>
        </p:spPr>
        <p:txBody>
          <a:bodyPr wrap="none">
            <a:spAutoFit/>
          </a:bodyPr>
          <a:lstStyle/>
          <a:p>
            <a:r>
              <a:rPr lang="fr-FR" b="1" dirty="0"/>
              <a:t>Différents types de services</a:t>
            </a:r>
          </a:p>
        </p:txBody>
      </p:sp>
      <p:sp>
        <p:nvSpPr>
          <p:cNvPr id="13" name="ZoneTexte 1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4" name="Espace réservé du numéro de diapositive 13"/>
          <p:cNvSpPr>
            <a:spLocks noGrp="1"/>
          </p:cNvSpPr>
          <p:nvPr>
            <p:ph type="sldNum" sz="quarter" idx="12"/>
          </p:nvPr>
        </p:nvSpPr>
        <p:spPr/>
        <p:txBody>
          <a:bodyPr/>
          <a:lstStyle/>
          <a:p>
            <a:fld id="{EA27A45B-77EB-4839-A102-834B06C26C52}" type="slidenum">
              <a:rPr lang="fr-FR" smtClean="0"/>
              <a:pPr/>
              <a:t>9</a:t>
            </a:fld>
            <a:r>
              <a:rPr lang="fr-FR"/>
              <a:t>/23</a:t>
            </a:r>
            <a:endParaRPr lang="fr-FR" dirty="0"/>
          </a:p>
        </p:txBody>
      </p:sp>
      <p:sp>
        <p:nvSpPr>
          <p:cNvPr id="15" name="Espace réservé de la date 14"/>
          <p:cNvSpPr>
            <a:spLocks noGrp="1"/>
          </p:cNvSpPr>
          <p:nvPr>
            <p:ph type="dt" sz="half" idx="10"/>
          </p:nvPr>
        </p:nvSpPr>
        <p:spPr/>
        <p:txBody>
          <a:bodyPr/>
          <a:lstStyle/>
          <a:p>
            <a:fld id="{7B9DBA6A-B7AF-4F0F-A68C-BEBAB1AADCF9}" type="datetime1">
              <a:rPr lang="fr-FR" smtClean="0"/>
              <a:t>23/05/2017</a:t>
            </a:fld>
            <a:endParaRPr lang="fr-FR" dirty="0"/>
          </a:p>
        </p:txBody>
      </p:sp>
    </p:spTree>
    <p:extLst>
      <p:ext uri="{BB962C8B-B14F-4D97-AF65-F5344CB8AC3E}">
        <p14:creationId xmlns:p14="http://schemas.microsoft.com/office/powerpoint/2010/main" val="955893863"/>
      </p:ext>
    </p:extLst>
  </p:cSld>
  <p:clrMapOvr>
    <a:masterClrMapping/>
  </p:clrMapOvr>
  <p:transition spd="med">
    <p:pull/>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2427</TotalTime>
  <Words>1408</Words>
  <Application>Microsoft Office PowerPoint</Application>
  <PresentationFormat>Grand écran</PresentationFormat>
  <Paragraphs>382</Paragraphs>
  <Slides>24</Slides>
  <Notes>10</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24</vt:i4>
      </vt:variant>
    </vt:vector>
  </HeadingPairs>
  <TitlesOfParts>
    <vt:vector size="30" baseType="lpstr">
      <vt:lpstr>Arial</vt:lpstr>
      <vt:lpstr>Calibri</vt:lpstr>
      <vt:lpstr>Calibri Light</vt:lpstr>
      <vt:lpstr>Century Gothic</vt:lpstr>
      <vt:lpstr>Thème Office</vt:lpstr>
      <vt:lpstr>Image</vt:lpstr>
      <vt:lpstr>Présentation PowerPoint</vt:lpstr>
      <vt:lpstr>Présentation PowerPoint</vt:lpstr>
      <vt:lpstr>Problématique</vt:lpstr>
      <vt:lpstr>Présentation PowerPoint</vt:lpstr>
      <vt:lpstr>Présentation PowerPoint</vt:lpstr>
      <vt:lpstr>Fonctionnement</vt:lpstr>
      <vt:lpstr>Projets similaires</vt:lpstr>
      <vt:lpstr>Notre valeur ajoutée</vt:lpstr>
      <vt:lpstr>La solution</vt:lpstr>
      <vt:lpstr>Présentation PowerPoint</vt:lpstr>
      <vt:lpstr>Business model</vt:lpstr>
      <vt:lpstr>Business model</vt:lpstr>
      <vt:lpstr>Présentation PowerPoint</vt:lpstr>
      <vt:lpstr>Ils nous font confiance</vt:lpstr>
      <vt:lpstr>Ambassadeurs</vt:lpstr>
      <vt:lpstr>L’équipe</vt:lpstr>
      <vt:lpstr>L’association</vt:lpstr>
      <vt:lpstr>Présentation PowerPoint</vt:lpstr>
      <vt:lpstr>Vision à long terme</vt:lpstr>
      <vt:lpstr>Vision à long terme</vt:lpstr>
      <vt:lpstr>Présentation PowerPoint</vt:lpstr>
      <vt:lpstr>Conclusion</vt:lpstr>
      <vt:lpstr>Restez informés</vt:lpstr>
      <vt:lpstr>Remerciements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166</cp:revision>
  <dcterms:created xsi:type="dcterms:W3CDTF">2017-01-23T08:36:10Z</dcterms:created>
  <dcterms:modified xsi:type="dcterms:W3CDTF">2017-05-23T21:24:09Z</dcterms:modified>
</cp:coreProperties>
</file>